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latsi"/>
      <p:regular r:id="rId13"/>
    </p:embeddedFont>
    <p:embeddedFont>
      <p:font typeface="Arial Black" panose="020B0A04020102020204" pitchFamily="34" charset="0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nva Sans Bold"/>
      <p:regular r:id="rId19"/>
    </p:embeddedFont>
    <p:embeddedFont>
      <p:font typeface="Comic Sans Bold Italics"/>
      <p:regular r:id="rId20"/>
    </p:embeddedFont>
    <p:embeddedFont>
      <p:font typeface="Oswald" panose="02000303000000000000" pitchFamily="2" charset="0"/>
      <p:regular r:id="rId21"/>
      <p:bold r:id="rId22"/>
      <p:italic r:id="rId23"/>
      <p:boldItalic r:id="rId24"/>
    </p:embeddedFont>
    <p:embeddedFont>
      <p:font typeface="Oswald Bold" panose="02000803000000000000" pitchFamily="2" charset="0"/>
      <p:regular r:id="rId25"/>
      <p:bold r:id="rId26"/>
    </p:embeddedFont>
    <p:embeddedFont>
      <p:font typeface="Roboto Bold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10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svg>
</file>

<file path=ppt/media/image20.jpeg>
</file>

<file path=ppt/media/image21.jpeg>
</file>

<file path=ppt/media/image3.jpeg>
</file>

<file path=ppt/media/image4.jpe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ww.instahyre.com/" TargetMode="Externa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B0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42272" y="1521539"/>
            <a:ext cx="4440864" cy="3843366"/>
          </a:xfrm>
          <a:custGeom>
            <a:avLst/>
            <a:gdLst/>
            <a:ahLst/>
            <a:cxnLst/>
            <a:rect l="l" t="t" r="r" b="b"/>
            <a:pathLst>
              <a:path w="4440864" h="3843366">
                <a:moveTo>
                  <a:pt x="0" y="0"/>
                </a:moveTo>
                <a:lnTo>
                  <a:pt x="4440864" y="0"/>
                </a:lnTo>
                <a:lnTo>
                  <a:pt x="4440864" y="3843366"/>
                </a:lnTo>
                <a:lnTo>
                  <a:pt x="0" y="3843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801985" y="3645314"/>
            <a:ext cx="4170493" cy="3611459"/>
            <a:chOff x="0" y="0"/>
            <a:chExt cx="4282440" cy="3708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14865" r="-14865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5194283" y="1635589"/>
            <a:ext cx="4050917" cy="3507911"/>
            <a:chOff x="0" y="0"/>
            <a:chExt cx="4282440" cy="3708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5"/>
              <a:stretch>
                <a:fillRect l="-14987" r="-14987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9144000" y="2033046"/>
            <a:ext cx="8946573" cy="2749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000" dirty="0" err="1">
                <a:solidFill>
                  <a:srgbClr val="FFFFFF"/>
                </a:solidFill>
                <a:latin typeface="Arial Black" panose="020B0A04020102020204" pitchFamily="34" charset="0"/>
              </a:rPr>
              <a:t>INSTAHYRE</a:t>
            </a:r>
            <a:r>
              <a:rPr lang="en-US" sz="7000" dirty="0">
                <a:solidFill>
                  <a:srgbClr val="FFFFFF"/>
                </a:solidFill>
                <a:latin typeface="Arial Black" panose="020B0A04020102020204" pitchFamily="34" charset="0"/>
              </a:rPr>
              <a:t> JOB ANALYTICS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7745" y="614362"/>
            <a:ext cx="3371601" cy="752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</a:pPr>
            <a:r>
              <a:rPr lang="en-US" sz="4499">
                <a:solidFill>
                  <a:srgbClr val="2B6C68"/>
                </a:solidFill>
                <a:latin typeface="Oswald"/>
              </a:rPr>
              <a:t>PROJECT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838487" y="5826402"/>
            <a:ext cx="5567123" cy="729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93"/>
              </a:lnSpc>
            </a:pPr>
            <a:r>
              <a:rPr lang="en-US" sz="4280" dirty="0">
                <a:solidFill>
                  <a:srgbClr val="000000"/>
                </a:solidFill>
                <a:latin typeface="Roboto Bold"/>
              </a:rPr>
              <a:t>PRESENTED BY: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82623" y="6577323"/>
            <a:ext cx="547578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>
              <a:lnSpc>
                <a:spcPts val="5599"/>
              </a:lnSpc>
              <a:buFont typeface="Arial"/>
              <a:buChar char="•"/>
            </a:pPr>
            <a:r>
              <a:rPr lang="en-US" sz="3500" dirty="0">
                <a:solidFill>
                  <a:srgbClr val="FFFFFF"/>
                </a:solidFill>
                <a:latin typeface="Arial Black" panose="020B0A04020102020204" pitchFamily="34" charset="0"/>
              </a:rPr>
              <a:t>AMARJEET</a:t>
            </a:r>
            <a:r>
              <a:rPr lang="en-US" sz="3999" dirty="0">
                <a:solidFill>
                  <a:srgbClr val="FFFFFF"/>
                </a:solidFill>
                <a:latin typeface="Arial Black" panose="020B0A04020102020204" pitchFamily="34" charset="0"/>
              </a:rPr>
              <a:t> ROY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82622" y="7494898"/>
            <a:ext cx="6928978" cy="6737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63599" lvl="1" indent="-431800">
              <a:lnSpc>
                <a:spcPts val="5599"/>
              </a:lnSpc>
              <a:buFont typeface="Arial"/>
              <a:buChar char="•"/>
            </a:pPr>
            <a:r>
              <a:rPr lang="en-US" sz="3500" dirty="0">
                <a:solidFill>
                  <a:srgbClr val="FFFFFF"/>
                </a:solidFill>
                <a:latin typeface="Arial Black" panose="020B0A04020102020204" pitchFamily="34" charset="0"/>
              </a:rPr>
              <a:t>PRIYA</a:t>
            </a:r>
            <a:r>
              <a:rPr lang="en-US" sz="3999" dirty="0">
                <a:solidFill>
                  <a:srgbClr val="FFFFFF"/>
                </a:solidFill>
                <a:latin typeface="Arial Black" panose="020B0A04020102020204" pitchFamily="34" charset="0"/>
              </a:rPr>
              <a:t> BHARADWAJ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682623" y="8338499"/>
            <a:ext cx="5239464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>
              <a:lnSpc>
                <a:spcPts val="5599"/>
              </a:lnSpc>
              <a:buFont typeface="Arial"/>
              <a:buChar char="•"/>
            </a:pPr>
            <a:r>
              <a:rPr lang="en-US" sz="3500" dirty="0">
                <a:solidFill>
                  <a:srgbClr val="FFFFFF"/>
                </a:solidFill>
                <a:latin typeface="Arial Black" panose="020B0A04020102020204" pitchFamily="34" charset="0"/>
              </a:rPr>
              <a:t>AJAY</a:t>
            </a:r>
            <a:r>
              <a:rPr lang="en-US" sz="3999" dirty="0">
                <a:solidFill>
                  <a:srgbClr val="FFFFFF"/>
                </a:solidFill>
                <a:latin typeface="Arial Black" panose="020B0A04020102020204" pitchFamily="34" charset="0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Arial Black" panose="020B0A04020102020204" pitchFamily="34" charset="0"/>
              </a:rPr>
              <a:t>JOGANI</a:t>
            </a:r>
            <a:endParaRPr lang="en-US" sz="3999" dirty="0">
              <a:solidFill>
                <a:srgbClr val="FFFFFF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682623" y="9182100"/>
            <a:ext cx="5428045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>
              <a:lnSpc>
                <a:spcPts val="5599"/>
              </a:lnSpc>
              <a:buFont typeface="Arial"/>
              <a:buChar char="•"/>
            </a:pPr>
            <a:r>
              <a:rPr lang="en-US" sz="3500" dirty="0" err="1">
                <a:solidFill>
                  <a:srgbClr val="FFFFFF"/>
                </a:solidFill>
                <a:latin typeface="Arial Black" panose="020B0A04020102020204" pitchFamily="34" charset="0"/>
              </a:rPr>
              <a:t>BHRAT</a:t>
            </a:r>
            <a:r>
              <a:rPr lang="en-US" sz="3999" dirty="0">
                <a:solidFill>
                  <a:srgbClr val="FFFFFF"/>
                </a:solidFill>
                <a:latin typeface="Oswald Bold Italics"/>
              </a:rPr>
              <a:t> </a:t>
            </a:r>
            <a:r>
              <a:rPr lang="en-US" sz="3999" dirty="0">
                <a:solidFill>
                  <a:srgbClr val="FFFFFF"/>
                </a:solidFill>
                <a:latin typeface="Arial Black" panose="020B0A04020102020204" pitchFamily="34" charset="0"/>
              </a:rPr>
              <a:t>SHARMA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053"/>
            <a:ext cx="3235466" cy="1028693"/>
            <a:chOff x="0" y="0"/>
            <a:chExt cx="852139" cy="2709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2139" cy="270932"/>
            </a:xfrm>
            <a:custGeom>
              <a:avLst/>
              <a:gdLst/>
              <a:ahLst/>
              <a:cxnLst/>
              <a:rect l="l" t="t" r="r" b="b"/>
              <a:pathLst>
                <a:path w="852139" h="270932">
                  <a:moveTo>
                    <a:pt x="0" y="0"/>
                  </a:moveTo>
                  <a:lnTo>
                    <a:pt x="852139" y="0"/>
                  </a:lnTo>
                  <a:lnTo>
                    <a:pt x="852139" y="270932"/>
                  </a:lnTo>
                  <a:lnTo>
                    <a:pt x="0" y="270932"/>
                  </a:lnTo>
                  <a:close/>
                </a:path>
              </a:pathLst>
            </a:custGeom>
            <a:solidFill>
              <a:srgbClr val="40B0B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-555586" y="157092"/>
            <a:ext cx="4346637" cy="646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swald Bold"/>
              </a:rPr>
              <a:t>JOB ANALYTICS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471630" y="495136"/>
            <a:ext cx="9344739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u="sng">
                <a:solidFill>
                  <a:srgbClr val="131417"/>
                </a:solidFill>
                <a:latin typeface="Oswald Bold"/>
              </a:rPr>
              <a:t>CHALLENGES FACED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3577591" y="5269748"/>
            <a:ext cx="5959744" cy="5160870"/>
            <a:chOff x="0" y="0"/>
            <a:chExt cx="4282440" cy="3708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20546" r="-20546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570068" y="2698604"/>
            <a:ext cx="12114525" cy="4682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5574" lvl="1" indent="-412787">
              <a:lnSpc>
                <a:spcPts val="5353"/>
              </a:lnSpc>
              <a:buFont typeface="Arial"/>
              <a:buChar char="•"/>
            </a:pPr>
            <a:r>
              <a:rPr lang="en-US" sz="3823">
                <a:solidFill>
                  <a:srgbClr val="000000"/>
                </a:solidFill>
                <a:latin typeface="Oswald"/>
              </a:rPr>
              <a:t>Performing  Web Scrapping </a:t>
            </a:r>
          </a:p>
          <a:p>
            <a:pPr>
              <a:lnSpc>
                <a:spcPts val="5353"/>
              </a:lnSpc>
            </a:pPr>
            <a:endParaRPr lang="en-US" sz="3823">
              <a:solidFill>
                <a:srgbClr val="000000"/>
              </a:solidFill>
              <a:latin typeface="Oswald"/>
            </a:endParaRPr>
          </a:p>
          <a:p>
            <a:pPr marL="825574" lvl="1" indent="-412787">
              <a:lnSpc>
                <a:spcPts val="5353"/>
              </a:lnSpc>
              <a:buFont typeface="Arial"/>
              <a:buChar char="•"/>
            </a:pPr>
            <a:r>
              <a:rPr lang="en-US" sz="3823">
                <a:solidFill>
                  <a:srgbClr val="000000"/>
                </a:solidFill>
                <a:latin typeface="Oswald"/>
              </a:rPr>
              <a:t>Creating web page with the help of HTML/CSS.</a:t>
            </a:r>
          </a:p>
          <a:p>
            <a:pPr>
              <a:lnSpc>
                <a:spcPts val="5353"/>
              </a:lnSpc>
            </a:pPr>
            <a:endParaRPr lang="en-US" sz="3823">
              <a:solidFill>
                <a:srgbClr val="000000"/>
              </a:solidFill>
              <a:latin typeface="Oswald"/>
            </a:endParaRPr>
          </a:p>
          <a:p>
            <a:pPr marL="825574" lvl="1" indent="-412787">
              <a:lnSpc>
                <a:spcPts val="5353"/>
              </a:lnSpc>
              <a:buFont typeface="Arial"/>
              <a:buChar char="•"/>
            </a:pPr>
            <a:r>
              <a:rPr lang="en-US" sz="3823">
                <a:solidFill>
                  <a:srgbClr val="000000"/>
                </a:solidFill>
                <a:latin typeface="Oswald"/>
              </a:rPr>
              <a:t>Creating backend with Flask and returning output to webpage.</a:t>
            </a:r>
          </a:p>
          <a:p>
            <a:pPr>
              <a:lnSpc>
                <a:spcPts val="5353"/>
              </a:lnSpc>
            </a:pPr>
            <a:endParaRPr lang="en-US" sz="3823">
              <a:solidFill>
                <a:srgbClr val="000000"/>
              </a:solidFill>
              <a:latin typeface="Oswald"/>
            </a:endParaRPr>
          </a:p>
          <a:p>
            <a:pPr marL="825574" lvl="1" indent="-412787">
              <a:lnSpc>
                <a:spcPts val="5353"/>
              </a:lnSpc>
              <a:buFont typeface="Arial"/>
              <a:buChar char="•"/>
            </a:pPr>
            <a:r>
              <a:rPr lang="en-US" sz="3823">
                <a:solidFill>
                  <a:srgbClr val="000000"/>
                </a:solidFill>
                <a:latin typeface="Oswald"/>
              </a:rPr>
              <a:t>Figuring out how to build model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B0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72098" y="2457962"/>
            <a:ext cx="4754496" cy="4114800"/>
          </a:xfrm>
          <a:custGeom>
            <a:avLst/>
            <a:gdLst/>
            <a:ahLst/>
            <a:cxnLst/>
            <a:rect l="l" t="t" r="r" b="b"/>
            <a:pathLst>
              <a:path w="4754496" h="4114800">
                <a:moveTo>
                  <a:pt x="0" y="0"/>
                </a:moveTo>
                <a:lnTo>
                  <a:pt x="4754496" y="0"/>
                </a:lnTo>
                <a:lnTo>
                  <a:pt x="475449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672098" y="4250360"/>
            <a:ext cx="4488340" cy="3886700"/>
            <a:chOff x="0" y="0"/>
            <a:chExt cx="4282440" cy="3708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14987" r="-14987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5194283" y="2149940"/>
            <a:ext cx="4488340" cy="3886700"/>
            <a:chOff x="0" y="0"/>
            <a:chExt cx="4282440" cy="3708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5"/>
              <a:stretch>
                <a:fillRect l="-14865" r="-14865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0" y="4053"/>
            <a:ext cx="3235466" cy="1028693"/>
            <a:chOff x="0" y="0"/>
            <a:chExt cx="852139" cy="27093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52139" cy="270932"/>
            </a:xfrm>
            <a:custGeom>
              <a:avLst/>
              <a:gdLst/>
              <a:ahLst/>
              <a:cxnLst/>
              <a:rect l="l" t="t" r="r" b="b"/>
              <a:pathLst>
                <a:path w="852139" h="270932">
                  <a:moveTo>
                    <a:pt x="0" y="0"/>
                  </a:moveTo>
                  <a:lnTo>
                    <a:pt x="852139" y="0"/>
                  </a:lnTo>
                  <a:lnTo>
                    <a:pt x="852139" y="270932"/>
                  </a:lnTo>
                  <a:lnTo>
                    <a:pt x="0" y="270932"/>
                  </a:lnTo>
                  <a:close/>
                </a:path>
              </a:pathLst>
            </a:custGeom>
            <a:solidFill>
              <a:srgbClr val="40B0B1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2400" y="156453"/>
            <a:ext cx="3235466" cy="1028693"/>
            <a:chOff x="0" y="0"/>
            <a:chExt cx="852139" cy="27093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52139" cy="270932"/>
            </a:xfrm>
            <a:custGeom>
              <a:avLst/>
              <a:gdLst/>
              <a:ahLst/>
              <a:cxnLst/>
              <a:rect l="l" t="t" r="r" b="b"/>
              <a:pathLst>
                <a:path w="852139" h="270932">
                  <a:moveTo>
                    <a:pt x="0" y="0"/>
                  </a:moveTo>
                  <a:lnTo>
                    <a:pt x="852139" y="0"/>
                  </a:lnTo>
                  <a:lnTo>
                    <a:pt x="852139" y="270932"/>
                  </a:lnTo>
                  <a:lnTo>
                    <a:pt x="0" y="27093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-297291" y="309492"/>
            <a:ext cx="4346637" cy="646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18A298"/>
                </a:solidFill>
                <a:latin typeface="Oswald Bold"/>
              </a:rPr>
              <a:t>JOB ANALYTICS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958623" y="2286512"/>
            <a:ext cx="5406152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Alatsi"/>
              </a:rPr>
              <a:t>Thank You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444272" y="4448687"/>
            <a:ext cx="6434855" cy="580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Comic Sans Bold Italics"/>
              </a:rPr>
              <a:t>For your Attention</a:t>
            </a:r>
          </a:p>
        </p:txBody>
      </p:sp>
      <p:sp>
        <p:nvSpPr>
          <p:cNvPr id="16" name="Freeform 16"/>
          <p:cNvSpPr/>
          <p:nvPr/>
        </p:nvSpPr>
        <p:spPr>
          <a:xfrm>
            <a:off x="16045977" y="7518391"/>
            <a:ext cx="3561582" cy="3082387"/>
          </a:xfrm>
          <a:custGeom>
            <a:avLst/>
            <a:gdLst/>
            <a:ahLst/>
            <a:cxnLst/>
            <a:rect l="l" t="t" r="r" b="b"/>
            <a:pathLst>
              <a:path w="3561582" h="3082387">
                <a:moveTo>
                  <a:pt x="0" y="0"/>
                </a:moveTo>
                <a:lnTo>
                  <a:pt x="3561582" y="0"/>
                </a:lnTo>
                <a:lnTo>
                  <a:pt x="3561582" y="3082387"/>
                </a:lnTo>
                <a:lnTo>
                  <a:pt x="0" y="308238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"/>
            <a:ext cx="3235466" cy="1028693"/>
            <a:chOff x="0" y="0"/>
            <a:chExt cx="852139" cy="2709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2139" cy="270932"/>
            </a:xfrm>
            <a:custGeom>
              <a:avLst/>
              <a:gdLst/>
              <a:ahLst/>
              <a:cxnLst/>
              <a:rect l="l" t="t" r="r" b="b"/>
              <a:pathLst>
                <a:path w="852139" h="270932">
                  <a:moveTo>
                    <a:pt x="0" y="0"/>
                  </a:moveTo>
                  <a:lnTo>
                    <a:pt x="852139" y="0"/>
                  </a:lnTo>
                  <a:lnTo>
                    <a:pt x="852139" y="270932"/>
                  </a:lnTo>
                  <a:lnTo>
                    <a:pt x="0" y="270932"/>
                  </a:lnTo>
                  <a:close/>
                </a:path>
              </a:pathLst>
            </a:custGeom>
            <a:solidFill>
              <a:srgbClr val="40B0B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190914" y="7189914"/>
            <a:ext cx="3097086" cy="3097086"/>
          </a:xfrm>
          <a:custGeom>
            <a:avLst/>
            <a:gdLst/>
            <a:ahLst/>
            <a:cxnLst/>
            <a:rect l="l" t="t" r="r" b="b"/>
            <a:pathLst>
              <a:path w="3097086" h="3097086">
                <a:moveTo>
                  <a:pt x="0" y="0"/>
                </a:moveTo>
                <a:lnTo>
                  <a:pt x="3097086" y="0"/>
                </a:lnTo>
                <a:lnTo>
                  <a:pt x="3097086" y="3097086"/>
                </a:lnTo>
                <a:lnTo>
                  <a:pt x="0" y="30970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-913396" y="153045"/>
            <a:ext cx="4346637" cy="646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537" lvl="1" indent="-410269" algn="ctr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000000"/>
                </a:solidFill>
                <a:latin typeface="Oswald Bold"/>
              </a:rPr>
              <a:t>JOB ANALYTICS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43881" y="110247"/>
            <a:ext cx="10800239" cy="1235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25"/>
              </a:lnSpc>
            </a:pPr>
            <a:r>
              <a:rPr lang="en-US" sz="7232" u="sng">
                <a:solidFill>
                  <a:srgbClr val="40B0B1"/>
                </a:solidFill>
                <a:latin typeface="Oswald Bold"/>
              </a:rPr>
              <a:t>ABOUT INSTAHYRE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5409" y="3029266"/>
            <a:ext cx="13251381" cy="4160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21451" lvl="1" indent="-510726">
              <a:lnSpc>
                <a:spcPts val="6623"/>
              </a:lnSpc>
              <a:buFont typeface="Arial"/>
              <a:buChar char="•"/>
            </a:pPr>
            <a:r>
              <a:rPr lang="en-US" sz="4731">
                <a:solidFill>
                  <a:srgbClr val="000000"/>
                </a:solidFill>
                <a:latin typeface="Oswald"/>
              </a:rPr>
              <a:t>Cutting-edge Online Job Marketplace</a:t>
            </a:r>
          </a:p>
          <a:p>
            <a:pPr marL="1021451" lvl="1" indent="-510726">
              <a:lnSpc>
                <a:spcPts val="6623"/>
              </a:lnSpc>
              <a:buFont typeface="Arial"/>
              <a:buChar char="•"/>
            </a:pPr>
            <a:r>
              <a:rPr lang="en-US" sz="4731">
                <a:solidFill>
                  <a:srgbClr val="000000"/>
                </a:solidFill>
                <a:latin typeface="Oswald"/>
              </a:rPr>
              <a:t>Bridging the Gap Between Job Seekers and Employers</a:t>
            </a:r>
          </a:p>
          <a:p>
            <a:pPr marL="1021451" lvl="1" indent="-510726">
              <a:lnSpc>
                <a:spcPts val="6623"/>
              </a:lnSpc>
              <a:buFont typeface="Arial"/>
              <a:buChar char="•"/>
            </a:pPr>
            <a:r>
              <a:rPr lang="en-US" sz="4731">
                <a:solidFill>
                  <a:srgbClr val="000000"/>
                </a:solidFill>
                <a:latin typeface="Oswald"/>
              </a:rPr>
              <a:t>Smart Matching Algorithm for Precise Job-Matching</a:t>
            </a:r>
          </a:p>
          <a:p>
            <a:pPr marL="1021451" lvl="1" indent="-510726">
              <a:lnSpc>
                <a:spcPts val="6623"/>
              </a:lnSpc>
              <a:buFont typeface="Arial"/>
              <a:buChar char="•"/>
            </a:pPr>
            <a:r>
              <a:rPr lang="en-US" sz="4731">
                <a:solidFill>
                  <a:srgbClr val="000000"/>
                </a:solidFill>
                <a:latin typeface="Oswald"/>
              </a:rPr>
              <a:t>Extensive Network of High-Quality Candidates</a:t>
            </a:r>
          </a:p>
          <a:p>
            <a:pPr marL="1021451" lvl="1" indent="-510726">
              <a:lnSpc>
                <a:spcPts val="6623"/>
              </a:lnSpc>
              <a:buFont typeface="Arial"/>
              <a:buChar char="•"/>
            </a:pPr>
            <a:r>
              <a:rPr lang="en-US" sz="4731">
                <a:solidFill>
                  <a:srgbClr val="000000"/>
                </a:solidFill>
                <a:latin typeface="Oswald"/>
              </a:rPr>
              <a:t>Trusted by Leading Companies and Startups</a:t>
            </a:r>
          </a:p>
        </p:txBody>
      </p:sp>
      <p:sp>
        <p:nvSpPr>
          <p:cNvPr id="9" name="Freeform 9"/>
          <p:cNvSpPr/>
          <p:nvPr/>
        </p:nvSpPr>
        <p:spPr>
          <a:xfrm>
            <a:off x="16388764" y="-194530"/>
            <a:ext cx="2297040" cy="1987984"/>
          </a:xfrm>
          <a:custGeom>
            <a:avLst/>
            <a:gdLst/>
            <a:ahLst/>
            <a:cxnLst/>
            <a:rect l="l" t="t" r="r" b="b"/>
            <a:pathLst>
              <a:path w="2297040" h="1987984">
                <a:moveTo>
                  <a:pt x="0" y="0"/>
                </a:moveTo>
                <a:lnTo>
                  <a:pt x="2297040" y="0"/>
                </a:lnTo>
                <a:lnTo>
                  <a:pt x="2297040" y="1987983"/>
                </a:lnTo>
                <a:lnTo>
                  <a:pt x="0" y="19879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308958" y="1234036"/>
            <a:ext cx="3561582" cy="3082387"/>
          </a:xfrm>
          <a:custGeom>
            <a:avLst/>
            <a:gdLst/>
            <a:ahLst/>
            <a:cxnLst/>
            <a:rect l="l" t="t" r="r" b="b"/>
            <a:pathLst>
              <a:path w="3561582" h="3082387">
                <a:moveTo>
                  <a:pt x="0" y="0"/>
                </a:moveTo>
                <a:lnTo>
                  <a:pt x="3561581" y="0"/>
                </a:lnTo>
                <a:lnTo>
                  <a:pt x="3561581" y="3082387"/>
                </a:lnTo>
                <a:lnTo>
                  <a:pt x="0" y="30823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562978" y="5878340"/>
            <a:ext cx="3561582" cy="3082387"/>
          </a:xfrm>
          <a:custGeom>
            <a:avLst/>
            <a:gdLst/>
            <a:ahLst/>
            <a:cxnLst/>
            <a:rect l="l" t="t" r="r" b="b"/>
            <a:pathLst>
              <a:path w="3561582" h="3082387">
                <a:moveTo>
                  <a:pt x="0" y="0"/>
                </a:moveTo>
                <a:lnTo>
                  <a:pt x="3561581" y="0"/>
                </a:lnTo>
                <a:lnTo>
                  <a:pt x="3561581" y="3082387"/>
                </a:lnTo>
                <a:lnTo>
                  <a:pt x="0" y="30823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2089748" y="3487931"/>
            <a:ext cx="4254020" cy="3723784"/>
            <a:chOff x="0" y="0"/>
            <a:chExt cx="5672027" cy="4965046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 t="6232" b="6232"/>
            <a:stretch>
              <a:fillRect/>
            </a:stretch>
          </p:blipFill>
          <p:spPr>
            <a:xfrm>
              <a:off x="0" y="0"/>
              <a:ext cx="5672027" cy="4965046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96214" y="2462637"/>
            <a:ext cx="7188740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40"/>
              </a:lnSpc>
            </a:pPr>
            <a:r>
              <a:rPr lang="en-US" sz="5600" u="sng">
                <a:solidFill>
                  <a:srgbClr val="131417"/>
                </a:solidFill>
                <a:latin typeface="Oswald Bold"/>
              </a:rPr>
              <a:t>OBJECTIVE AND SCOPE 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7"/>
            <a:ext cx="3235466" cy="1028693"/>
            <a:chOff x="0" y="0"/>
            <a:chExt cx="852139" cy="27093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52139" cy="270932"/>
            </a:xfrm>
            <a:custGeom>
              <a:avLst/>
              <a:gdLst/>
              <a:ahLst/>
              <a:cxnLst/>
              <a:rect l="l" t="t" r="r" b="b"/>
              <a:pathLst>
                <a:path w="852139" h="270932">
                  <a:moveTo>
                    <a:pt x="0" y="0"/>
                  </a:moveTo>
                  <a:lnTo>
                    <a:pt x="852139" y="0"/>
                  </a:lnTo>
                  <a:lnTo>
                    <a:pt x="852139" y="270932"/>
                  </a:lnTo>
                  <a:lnTo>
                    <a:pt x="0" y="270932"/>
                  </a:lnTo>
                  <a:close/>
                </a:path>
              </a:pathLst>
            </a:custGeom>
            <a:solidFill>
              <a:srgbClr val="40B0B1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-555586" y="153045"/>
            <a:ext cx="4346637" cy="646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swald Bold"/>
              </a:rPr>
              <a:t>JOB ANALYTICS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0" y="4618522"/>
            <a:ext cx="12089748" cy="3855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5432" lvl="1" indent="-477716">
              <a:lnSpc>
                <a:spcPts val="6195"/>
              </a:lnSpc>
              <a:buFont typeface="Arial"/>
              <a:buChar char="•"/>
            </a:pPr>
            <a:r>
              <a:rPr lang="en-US" sz="4425">
                <a:solidFill>
                  <a:srgbClr val="000000"/>
                </a:solidFill>
                <a:latin typeface="Oswald"/>
              </a:rPr>
              <a:t>Build web platform for job-related insights</a:t>
            </a:r>
          </a:p>
          <a:p>
            <a:pPr marL="955432" lvl="1" indent="-477716">
              <a:lnSpc>
                <a:spcPts val="6195"/>
              </a:lnSpc>
              <a:buFont typeface="Arial"/>
              <a:buChar char="•"/>
            </a:pPr>
            <a:r>
              <a:rPr lang="en-US" sz="4425">
                <a:solidFill>
                  <a:srgbClr val="000000"/>
                </a:solidFill>
                <a:latin typeface="Oswald"/>
              </a:rPr>
              <a:t>Skill-based search using web scraping</a:t>
            </a:r>
          </a:p>
          <a:p>
            <a:pPr marL="955432" lvl="1" indent="-477716">
              <a:lnSpc>
                <a:spcPts val="6195"/>
              </a:lnSpc>
              <a:buFont typeface="Arial"/>
              <a:buChar char="•"/>
            </a:pPr>
            <a:r>
              <a:rPr lang="en-US" sz="4425">
                <a:solidFill>
                  <a:srgbClr val="000000"/>
                </a:solidFill>
                <a:latin typeface="Oswald"/>
              </a:rPr>
              <a:t>User-friendly interface</a:t>
            </a:r>
          </a:p>
          <a:p>
            <a:pPr marL="955432" lvl="1" indent="-477716">
              <a:lnSpc>
                <a:spcPts val="6195"/>
              </a:lnSpc>
              <a:buFont typeface="Arial"/>
              <a:buChar char="•"/>
            </a:pPr>
            <a:r>
              <a:rPr lang="en-US" sz="4425">
                <a:solidFill>
                  <a:srgbClr val="000000"/>
                </a:solidFill>
                <a:latin typeface="Oswald"/>
              </a:rPr>
              <a:t>Analyze job market trends</a:t>
            </a:r>
          </a:p>
          <a:p>
            <a:pPr marL="955432" lvl="1" indent="-477716">
              <a:lnSpc>
                <a:spcPts val="6195"/>
              </a:lnSpc>
              <a:buFont typeface="Arial"/>
              <a:buChar char="•"/>
            </a:pPr>
            <a:r>
              <a:rPr lang="en-US" sz="4425">
                <a:solidFill>
                  <a:srgbClr val="000000"/>
                </a:solidFill>
                <a:latin typeface="Oswald"/>
              </a:rPr>
              <a:t>Highlight experience levels, industries, and companies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053"/>
            <a:ext cx="3235466" cy="1028693"/>
            <a:chOff x="0" y="0"/>
            <a:chExt cx="852139" cy="2709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2139" cy="270932"/>
            </a:xfrm>
            <a:custGeom>
              <a:avLst/>
              <a:gdLst/>
              <a:ahLst/>
              <a:cxnLst/>
              <a:rect l="l" t="t" r="r" b="b"/>
              <a:pathLst>
                <a:path w="852139" h="270932">
                  <a:moveTo>
                    <a:pt x="0" y="0"/>
                  </a:moveTo>
                  <a:lnTo>
                    <a:pt x="852139" y="0"/>
                  </a:lnTo>
                  <a:lnTo>
                    <a:pt x="852139" y="270932"/>
                  </a:lnTo>
                  <a:lnTo>
                    <a:pt x="0" y="270932"/>
                  </a:lnTo>
                  <a:close/>
                </a:path>
              </a:pathLst>
            </a:custGeom>
            <a:solidFill>
              <a:srgbClr val="40B0B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521882" y="1218464"/>
            <a:ext cx="1721030" cy="1816784"/>
          </a:xfrm>
          <a:custGeom>
            <a:avLst/>
            <a:gdLst/>
            <a:ahLst/>
            <a:cxnLst/>
            <a:rect l="l" t="t" r="r" b="b"/>
            <a:pathLst>
              <a:path w="1721030" h="1816784">
                <a:moveTo>
                  <a:pt x="0" y="0"/>
                </a:moveTo>
                <a:lnTo>
                  <a:pt x="1721030" y="0"/>
                </a:lnTo>
                <a:lnTo>
                  <a:pt x="1721030" y="1816784"/>
                </a:lnTo>
                <a:lnTo>
                  <a:pt x="0" y="1816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026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072556" y="5017449"/>
            <a:ext cx="2325820" cy="1914525"/>
          </a:xfrm>
          <a:custGeom>
            <a:avLst/>
            <a:gdLst/>
            <a:ahLst/>
            <a:cxnLst/>
            <a:rect l="l" t="t" r="r" b="b"/>
            <a:pathLst>
              <a:path w="2325820" h="1914525">
                <a:moveTo>
                  <a:pt x="0" y="0"/>
                </a:moveTo>
                <a:lnTo>
                  <a:pt x="2325820" y="0"/>
                </a:lnTo>
                <a:lnTo>
                  <a:pt x="2325820" y="1914524"/>
                </a:lnTo>
                <a:lnTo>
                  <a:pt x="0" y="19145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77" r="-4877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505368" y="953915"/>
            <a:ext cx="2154144" cy="2360583"/>
          </a:xfrm>
          <a:custGeom>
            <a:avLst/>
            <a:gdLst/>
            <a:ahLst/>
            <a:cxnLst/>
            <a:rect l="l" t="t" r="r" b="b"/>
            <a:pathLst>
              <a:path w="2154144" h="2360583">
                <a:moveTo>
                  <a:pt x="0" y="0"/>
                </a:moveTo>
                <a:lnTo>
                  <a:pt x="2154144" y="0"/>
                </a:lnTo>
                <a:lnTo>
                  <a:pt x="2154144" y="2360583"/>
                </a:lnTo>
                <a:lnTo>
                  <a:pt x="0" y="23605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2223406" y="5303317"/>
            <a:ext cx="2572913" cy="1988160"/>
          </a:xfrm>
          <a:custGeom>
            <a:avLst/>
            <a:gdLst/>
            <a:ahLst/>
            <a:cxnLst/>
            <a:rect l="l" t="t" r="r" b="b"/>
            <a:pathLst>
              <a:path w="2572913" h="1988160">
                <a:moveTo>
                  <a:pt x="0" y="0"/>
                </a:moveTo>
                <a:lnTo>
                  <a:pt x="2572913" y="0"/>
                </a:lnTo>
                <a:lnTo>
                  <a:pt x="2572913" y="1988160"/>
                </a:lnTo>
                <a:lnTo>
                  <a:pt x="0" y="19881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48542" y="2999221"/>
            <a:ext cx="2097194" cy="563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18A298"/>
                </a:solidFill>
                <a:latin typeface="Oswald Bold"/>
              </a:rPr>
              <a:t>SELENIUM</a:t>
            </a:r>
            <a:r>
              <a:rPr lang="en-US" sz="3300">
                <a:solidFill>
                  <a:srgbClr val="131417"/>
                </a:solidFill>
                <a:latin typeface="Oswald Bold"/>
              </a:rPr>
              <a:t>: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19063" y="3212581"/>
            <a:ext cx="7981600" cy="538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9"/>
              </a:lnSpc>
            </a:pPr>
            <a:r>
              <a:rPr lang="en-US" sz="3177">
                <a:solidFill>
                  <a:srgbClr val="18A298"/>
                </a:solidFill>
                <a:latin typeface="Oswald Bold"/>
              </a:rPr>
              <a:t>PHYTHON</a:t>
            </a:r>
            <a:r>
              <a:rPr lang="en-US" sz="3177">
                <a:solidFill>
                  <a:srgbClr val="000000"/>
                </a:solidFill>
                <a:latin typeface="Oswald Bold"/>
              </a:rPr>
              <a:t>: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41482" y="7456797"/>
            <a:ext cx="7981600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18A298"/>
                </a:solidFill>
                <a:latin typeface="Oswald Bold"/>
              </a:rPr>
              <a:t>HTML CSS: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-2377003" y="7660632"/>
            <a:ext cx="7016869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18A298"/>
                </a:solidFill>
                <a:latin typeface="Oswald Bold"/>
              </a:rPr>
              <a:t>FLASK</a:t>
            </a:r>
            <a:r>
              <a:rPr lang="en-US" sz="2400">
                <a:solidFill>
                  <a:srgbClr val="000000"/>
                </a:solidFill>
                <a:latin typeface="Oswald Bold"/>
              </a:rPr>
              <a:t>: </a:t>
            </a:r>
          </a:p>
          <a:p>
            <a:pPr algn="ctr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Oswald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0" y="133590"/>
            <a:ext cx="3235466" cy="702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Oswald Bold"/>
              </a:rPr>
              <a:t>TOOLS USED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15950" y="8186730"/>
            <a:ext cx="6117513" cy="1073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100">
                <a:solidFill>
                  <a:srgbClr val="000000"/>
                </a:solidFill>
                <a:latin typeface="Oswald"/>
              </a:rPr>
              <a:t>To seamlessly integrate phython functionality into website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48542" y="3787890"/>
            <a:ext cx="6252329" cy="5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Oswald"/>
              </a:rPr>
              <a:t>For Browser interaction and Data extraction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641482" y="8458192"/>
            <a:ext cx="7981600" cy="5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Oswald"/>
              </a:rPr>
              <a:t>For website Development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944976" y="3794802"/>
            <a:ext cx="7981600" cy="5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Oswald"/>
              </a:rPr>
              <a:t>For Data Cleaning and Model building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242072" y="-876032"/>
            <a:ext cx="3561582" cy="3082387"/>
          </a:xfrm>
          <a:custGeom>
            <a:avLst/>
            <a:gdLst/>
            <a:ahLst/>
            <a:cxnLst/>
            <a:rect l="l" t="t" r="r" b="b"/>
            <a:pathLst>
              <a:path w="3561582" h="3082387">
                <a:moveTo>
                  <a:pt x="0" y="0"/>
                </a:moveTo>
                <a:lnTo>
                  <a:pt x="3561582" y="0"/>
                </a:lnTo>
                <a:lnTo>
                  <a:pt x="3561582" y="3082387"/>
                </a:lnTo>
                <a:lnTo>
                  <a:pt x="0" y="30823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191606" y="202626"/>
            <a:ext cx="8560807" cy="1366398"/>
            <a:chOff x="0" y="0"/>
            <a:chExt cx="2254698" cy="3598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54698" cy="359874"/>
            </a:xfrm>
            <a:custGeom>
              <a:avLst/>
              <a:gdLst/>
              <a:ahLst/>
              <a:cxnLst/>
              <a:rect l="l" t="t" r="r" b="b"/>
              <a:pathLst>
                <a:path w="2254698" h="359874">
                  <a:moveTo>
                    <a:pt x="0" y="0"/>
                  </a:moveTo>
                  <a:lnTo>
                    <a:pt x="2254698" y="0"/>
                  </a:lnTo>
                  <a:lnTo>
                    <a:pt x="2254698" y="359874"/>
                  </a:lnTo>
                  <a:lnTo>
                    <a:pt x="0" y="359874"/>
                  </a:lnTo>
                  <a:close/>
                </a:path>
              </a:pathLst>
            </a:custGeom>
            <a:solidFill>
              <a:srgbClr val="40B0B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5400000">
            <a:off x="-3110821" y="3268121"/>
            <a:ext cx="10222734" cy="3815024"/>
          </a:xfrm>
          <a:custGeom>
            <a:avLst/>
            <a:gdLst/>
            <a:ahLst/>
            <a:cxnLst/>
            <a:rect l="l" t="t" r="r" b="b"/>
            <a:pathLst>
              <a:path w="10222734" h="3815024">
                <a:moveTo>
                  <a:pt x="0" y="0"/>
                </a:moveTo>
                <a:lnTo>
                  <a:pt x="10222734" y="0"/>
                </a:lnTo>
                <a:lnTo>
                  <a:pt x="10222734" y="3815024"/>
                </a:lnTo>
                <a:lnTo>
                  <a:pt x="0" y="38150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24" b="-5824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808439" y="3446497"/>
            <a:ext cx="12635564" cy="6272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64"/>
              </a:lnSpc>
            </a:pPr>
            <a:r>
              <a:rPr lang="en-US" sz="3831" dirty="0">
                <a:solidFill>
                  <a:srgbClr val="131417"/>
                </a:solidFill>
                <a:latin typeface="Oswald"/>
              </a:rPr>
              <a:t>Harnessing the power of Python libraries like Selenium, Regex, and Pandas. We conducted web scraping on </a:t>
            </a:r>
            <a:r>
              <a:rPr lang="en-US" sz="3831" u="sng" dirty="0" err="1">
                <a:solidFill>
                  <a:srgbClr val="131417"/>
                </a:solidFill>
                <a:latin typeface="Oswald"/>
                <a:hlinkClick r:id="rId5" tooltip="http://www.instahyre.com/"/>
              </a:rPr>
              <a:t>www.instahyre.com</a:t>
            </a:r>
            <a:r>
              <a:rPr lang="en-US" sz="3831" dirty="0">
                <a:solidFill>
                  <a:srgbClr val="131417"/>
                </a:solidFill>
                <a:latin typeface="Oswald"/>
              </a:rPr>
              <a:t>, effectively gathering essential data for further analysis and exploration."</a:t>
            </a:r>
          </a:p>
          <a:p>
            <a:pPr>
              <a:lnSpc>
                <a:spcPts val="4524"/>
              </a:lnSpc>
            </a:pPr>
            <a:endParaRPr lang="en-US" sz="3831" dirty="0">
              <a:solidFill>
                <a:srgbClr val="131417"/>
              </a:solidFill>
              <a:latin typeface="Oswald"/>
            </a:endParaRPr>
          </a:p>
          <a:p>
            <a:pPr>
              <a:lnSpc>
                <a:spcPts val="5084"/>
              </a:lnSpc>
            </a:pPr>
            <a:r>
              <a:rPr lang="en-US" sz="3631" dirty="0">
                <a:solidFill>
                  <a:srgbClr val="18A298"/>
                </a:solidFill>
                <a:latin typeface="Oswald"/>
              </a:rPr>
              <a:t>EXTRACTED THREE TABLES</a:t>
            </a:r>
            <a:r>
              <a:rPr lang="en-US" sz="3631" dirty="0">
                <a:solidFill>
                  <a:srgbClr val="131417"/>
                </a:solidFill>
                <a:latin typeface="Oswald"/>
              </a:rPr>
              <a:t>: </a:t>
            </a:r>
          </a:p>
          <a:p>
            <a:pPr marL="784080" lvl="1" indent="-392040">
              <a:lnSpc>
                <a:spcPts val="5084"/>
              </a:lnSpc>
              <a:buFont typeface="Arial"/>
              <a:buChar char="•"/>
            </a:pPr>
            <a:r>
              <a:rPr lang="en-US" sz="3631" dirty="0">
                <a:solidFill>
                  <a:srgbClr val="131417"/>
                </a:solidFill>
                <a:latin typeface="Oswald"/>
              </a:rPr>
              <a:t>JOBS</a:t>
            </a:r>
          </a:p>
          <a:p>
            <a:pPr marL="784080" lvl="1" indent="-392040">
              <a:lnSpc>
                <a:spcPts val="5084"/>
              </a:lnSpc>
              <a:buFont typeface="Arial"/>
              <a:buChar char="•"/>
            </a:pPr>
            <a:r>
              <a:rPr lang="en-US" sz="3631" dirty="0">
                <a:solidFill>
                  <a:srgbClr val="131417"/>
                </a:solidFill>
                <a:latin typeface="Oswald"/>
              </a:rPr>
              <a:t>COMPANY</a:t>
            </a:r>
          </a:p>
          <a:p>
            <a:pPr marL="784080" lvl="1" indent="-392040">
              <a:lnSpc>
                <a:spcPts val="5084"/>
              </a:lnSpc>
              <a:buFont typeface="Arial"/>
              <a:buChar char="•"/>
            </a:pPr>
            <a:r>
              <a:rPr lang="en-US" sz="3631" dirty="0">
                <a:solidFill>
                  <a:srgbClr val="131417"/>
                </a:solidFill>
                <a:latin typeface="Oswald"/>
              </a:rPr>
              <a:t>DETAILS</a:t>
            </a:r>
          </a:p>
          <a:p>
            <a:pPr>
              <a:lnSpc>
                <a:spcPts val="4524"/>
              </a:lnSpc>
            </a:pPr>
            <a:endParaRPr lang="en-US" sz="3631" dirty="0">
              <a:solidFill>
                <a:srgbClr val="131417"/>
              </a:solidFill>
              <a:latin typeface="Oswald"/>
            </a:endParaRPr>
          </a:p>
          <a:p>
            <a:pPr>
              <a:lnSpc>
                <a:spcPts val="4524"/>
              </a:lnSpc>
            </a:pPr>
            <a:endParaRPr lang="en-US" sz="3631" dirty="0">
              <a:solidFill>
                <a:srgbClr val="131417"/>
              </a:solidFill>
              <a:latin typeface="Oswa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08439" y="2444292"/>
            <a:ext cx="6657832" cy="880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39"/>
              </a:lnSpc>
            </a:pPr>
            <a:r>
              <a:rPr lang="en-US" sz="5099" u="sng">
                <a:solidFill>
                  <a:srgbClr val="40B0B1"/>
                </a:solidFill>
                <a:latin typeface="Oswald Bold"/>
              </a:rPr>
              <a:t>WEB SCRAPPING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28985" y="348621"/>
            <a:ext cx="5463660" cy="969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80"/>
              </a:lnSpc>
            </a:pPr>
            <a:r>
              <a:rPr lang="en-US" sz="5700">
                <a:solidFill>
                  <a:srgbClr val="000000"/>
                </a:solidFill>
                <a:latin typeface="Oswald Bold"/>
              </a:rPr>
              <a:t>JOB ANALYTICS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A2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053"/>
            <a:ext cx="3235466" cy="1028693"/>
            <a:chOff x="0" y="0"/>
            <a:chExt cx="852139" cy="2709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2139" cy="270932"/>
            </a:xfrm>
            <a:custGeom>
              <a:avLst/>
              <a:gdLst/>
              <a:ahLst/>
              <a:cxnLst/>
              <a:rect l="l" t="t" r="r" b="b"/>
              <a:pathLst>
                <a:path w="852139" h="270932">
                  <a:moveTo>
                    <a:pt x="0" y="0"/>
                  </a:moveTo>
                  <a:lnTo>
                    <a:pt x="852139" y="0"/>
                  </a:lnTo>
                  <a:lnTo>
                    <a:pt x="852139" y="270932"/>
                  </a:lnTo>
                  <a:lnTo>
                    <a:pt x="0" y="270932"/>
                  </a:lnTo>
                  <a:close/>
                </a:path>
              </a:pathLst>
            </a:custGeom>
            <a:solidFill>
              <a:srgbClr val="40B0B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2969444"/>
            <a:ext cx="8851866" cy="7317556"/>
          </a:xfrm>
          <a:custGeom>
            <a:avLst/>
            <a:gdLst/>
            <a:ahLst/>
            <a:cxnLst/>
            <a:rect l="l" t="t" r="r" b="b"/>
            <a:pathLst>
              <a:path w="8851866" h="7317556">
                <a:moveTo>
                  <a:pt x="0" y="0"/>
                </a:moveTo>
                <a:lnTo>
                  <a:pt x="8851866" y="0"/>
                </a:lnTo>
                <a:lnTo>
                  <a:pt x="8851866" y="7317556"/>
                </a:lnTo>
                <a:lnTo>
                  <a:pt x="0" y="73175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69" b="-1369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851866" y="2969444"/>
            <a:ext cx="9412618" cy="7317556"/>
          </a:xfrm>
          <a:custGeom>
            <a:avLst/>
            <a:gdLst/>
            <a:ahLst/>
            <a:cxnLst/>
            <a:rect l="l" t="t" r="r" b="b"/>
            <a:pathLst>
              <a:path w="9412618" h="7317556">
                <a:moveTo>
                  <a:pt x="0" y="0"/>
                </a:moveTo>
                <a:lnTo>
                  <a:pt x="9412618" y="0"/>
                </a:lnTo>
                <a:lnTo>
                  <a:pt x="9412618" y="7317556"/>
                </a:lnTo>
                <a:lnTo>
                  <a:pt x="0" y="73175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49" r="-4210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260673" y="232253"/>
            <a:ext cx="8057795" cy="1028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73"/>
              </a:lnSpc>
            </a:pPr>
            <a:r>
              <a:rPr lang="en-US" sz="6052" u="sng">
                <a:solidFill>
                  <a:srgbClr val="131417"/>
                </a:solidFill>
                <a:latin typeface="Oswald Bold"/>
              </a:rPr>
              <a:t>Model Building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-555586" y="157092"/>
            <a:ext cx="4346637" cy="646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FFFFFF"/>
                </a:solidFill>
                <a:latin typeface="Oswald Bold"/>
              </a:rPr>
              <a:t>JOB ANALYTICS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053"/>
            <a:ext cx="3235466" cy="1028693"/>
            <a:chOff x="0" y="0"/>
            <a:chExt cx="852139" cy="2709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2139" cy="270932"/>
            </a:xfrm>
            <a:custGeom>
              <a:avLst/>
              <a:gdLst/>
              <a:ahLst/>
              <a:cxnLst/>
              <a:rect l="l" t="t" r="r" b="b"/>
              <a:pathLst>
                <a:path w="852139" h="270932">
                  <a:moveTo>
                    <a:pt x="0" y="0"/>
                  </a:moveTo>
                  <a:lnTo>
                    <a:pt x="852139" y="0"/>
                  </a:lnTo>
                  <a:lnTo>
                    <a:pt x="852139" y="270932"/>
                  </a:lnTo>
                  <a:lnTo>
                    <a:pt x="0" y="270932"/>
                  </a:lnTo>
                  <a:close/>
                </a:path>
              </a:pathLst>
            </a:custGeom>
            <a:solidFill>
              <a:srgbClr val="40B0B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-555586" y="157092"/>
            <a:ext cx="4346637" cy="646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swald Bold"/>
              </a:rPr>
              <a:t>JOB ANALYTICS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342081" y="-36914"/>
            <a:ext cx="3661879" cy="12765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494"/>
              </a:lnSpc>
            </a:pPr>
            <a:r>
              <a:rPr lang="en-US" sz="7496" u="sng" dirty="0">
                <a:solidFill>
                  <a:srgbClr val="000000"/>
                </a:solidFill>
                <a:latin typeface="Oswald Bold"/>
              </a:rPr>
              <a:t>INSIGHTS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60676" y="1844143"/>
            <a:ext cx="697195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18A298"/>
                </a:solidFill>
                <a:latin typeface="Oswald Bold"/>
              </a:rPr>
              <a:t>Top 10 Mentioned Skills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1459" y="3417050"/>
            <a:ext cx="8670384" cy="5598300"/>
            <a:chOff x="0" y="0"/>
            <a:chExt cx="11560511" cy="7464399"/>
          </a:xfrm>
        </p:grpSpPr>
        <p:sp>
          <p:nvSpPr>
            <p:cNvPr id="9" name="TextBox 9"/>
            <p:cNvSpPr txBox="1"/>
            <p:nvPr/>
          </p:nvSpPr>
          <p:spPr>
            <a:xfrm rot="-2700000">
              <a:off x="799944" y="6348804"/>
              <a:ext cx="630381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Java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 rot="-2700000">
              <a:off x="1599348" y="6469974"/>
              <a:ext cx="973101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Python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 rot="-2700000">
              <a:off x="2994905" y="6344209"/>
              <a:ext cx="617383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AWS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 rot="-2700000">
              <a:off x="3384213" y="6635246"/>
              <a:ext cx="1440561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JavaScript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 rot="-2700000">
              <a:off x="5101499" y="6376217"/>
              <a:ext cx="707915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Sales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 rot="-2700000">
              <a:off x="5928176" y="6486090"/>
              <a:ext cx="1018683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Node.js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 rot="-2700000">
              <a:off x="6983746" y="6501152"/>
              <a:ext cx="1061286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React.js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 rot="-2700000">
              <a:off x="7732918" y="6643128"/>
              <a:ext cx="1462856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Business D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 rot="-2700000">
              <a:off x="9610992" y="6317499"/>
              <a:ext cx="541835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SQL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 rot="-2700000">
              <a:off x="10489288" y="6405991"/>
              <a:ext cx="792128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HTML</a:t>
              </a:r>
            </a:p>
          </p:txBody>
        </p:sp>
        <p:grpSp>
          <p:nvGrpSpPr>
            <p:cNvPr id="19" name="Group 19"/>
            <p:cNvGrpSpPr>
              <a:grpSpLocks noChangeAspect="1"/>
            </p:cNvGrpSpPr>
            <p:nvPr/>
          </p:nvGrpSpPr>
          <p:grpSpPr>
            <a:xfrm>
              <a:off x="731416" y="163835"/>
              <a:ext cx="10829095" cy="5848896"/>
              <a:chOff x="0" y="0"/>
              <a:chExt cx="19046143" cy="10287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-6350"/>
                <a:ext cx="1904614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9046143" h="12700">
                    <a:moveTo>
                      <a:pt x="0" y="0"/>
                    </a:moveTo>
                    <a:lnTo>
                      <a:pt x="19046143" y="0"/>
                    </a:lnTo>
                    <a:lnTo>
                      <a:pt x="1904614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0" y="2051050"/>
                <a:ext cx="1904614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9046143" h="12700">
                    <a:moveTo>
                      <a:pt x="0" y="0"/>
                    </a:moveTo>
                    <a:lnTo>
                      <a:pt x="19046143" y="0"/>
                    </a:lnTo>
                    <a:lnTo>
                      <a:pt x="1904614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0" y="4108450"/>
                <a:ext cx="1904614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9046143" h="12700">
                    <a:moveTo>
                      <a:pt x="0" y="0"/>
                    </a:moveTo>
                    <a:lnTo>
                      <a:pt x="19046143" y="0"/>
                    </a:lnTo>
                    <a:lnTo>
                      <a:pt x="1904614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0" y="6165850"/>
                <a:ext cx="1904614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9046143" h="12700">
                    <a:moveTo>
                      <a:pt x="0" y="0"/>
                    </a:moveTo>
                    <a:lnTo>
                      <a:pt x="19046143" y="0"/>
                    </a:lnTo>
                    <a:lnTo>
                      <a:pt x="1904614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0" y="8223250"/>
                <a:ext cx="1904614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9046143" h="12700">
                    <a:moveTo>
                      <a:pt x="0" y="0"/>
                    </a:moveTo>
                    <a:lnTo>
                      <a:pt x="19046143" y="0"/>
                    </a:lnTo>
                    <a:lnTo>
                      <a:pt x="1904614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0" y="10280650"/>
                <a:ext cx="1904614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9046143" h="12700">
                    <a:moveTo>
                      <a:pt x="0" y="0"/>
                    </a:moveTo>
                    <a:lnTo>
                      <a:pt x="19046143" y="0"/>
                    </a:lnTo>
                    <a:lnTo>
                      <a:pt x="1904614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26" name="TextBox 26"/>
            <p:cNvSpPr txBox="1"/>
            <p:nvPr/>
          </p:nvSpPr>
          <p:spPr>
            <a:xfrm>
              <a:off x="65078" y="-28575"/>
              <a:ext cx="528747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125 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1141204"/>
              <a:ext cx="593825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100 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224027" y="2310983"/>
              <a:ext cx="369798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75 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71405" y="3480762"/>
              <a:ext cx="422420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50 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210037" y="4650541"/>
              <a:ext cx="383789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25 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336943" y="5820321"/>
              <a:ext cx="256882" cy="3562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75"/>
                </a:lnSpc>
              </a:pPr>
              <a:r>
                <a:rPr lang="en-US" sz="1625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32" name="Group 32"/>
            <p:cNvGrpSpPr>
              <a:grpSpLocks noChangeAspect="1"/>
            </p:cNvGrpSpPr>
            <p:nvPr/>
          </p:nvGrpSpPr>
          <p:grpSpPr>
            <a:xfrm>
              <a:off x="731416" y="347389"/>
              <a:ext cx="10829095" cy="5665341"/>
              <a:chOff x="0" y="322834"/>
              <a:chExt cx="19046143" cy="9964166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322834"/>
                <a:ext cx="1761768" cy="9964166"/>
              </a:xfrm>
              <a:custGeom>
                <a:avLst/>
                <a:gdLst/>
                <a:ahLst/>
                <a:cxnLst/>
                <a:rect l="l" t="t" r="r" b="b"/>
                <a:pathLst>
                  <a:path w="1761768" h="9964166">
                    <a:moveTo>
                      <a:pt x="0" y="9964166"/>
                    </a:moveTo>
                    <a:lnTo>
                      <a:pt x="0" y="140941"/>
                    </a:lnTo>
                    <a:cubicBezTo>
                      <a:pt x="0" y="103561"/>
                      <a:pt x="14849" y="67712"/>
                      <a:pt x="41281" y="41281"/>
                    </a:cubicBezTo>
                    <a:cubicBezTo>
                      <a:pt x="67712" y="14849"/>
                      <a:pt x="103561" y="0"/>
                      <a:pt x="140941" y="0"/>
                    </a:cubicBezTo>
                    <a:lnTo>
                      <a:pt x="1620827" y="0"/>
                    </a:lnTo>
                    <a:cubicBezTo>
                      <a:pt x="1698667" y="0"/>
                      <a:pt x="1761768" y="63102"/>
                      <a:pt x="1761768" y="140941"/>
                    </a:cubicBezTo>
                    <a:lnTo>
                      <a:pt x="1761768" y="9964166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id="34" name="Freeform 34"/>
              <p:cNvSpPr/>
              <p:nvPr/>
            </p:nvSpPr>
            <p:spPr>
              <a:xfrm>
                <a:off x="1920486" y="816610"/>
                <a:ext cx="1761768" cy="9470390"/>
              </a:xfrm>
              <a:custGeom>
                <a:avLst/>
                <a:gdLst/>
                <a:ahLst/>
                <a:cxnLst/>
                <a:rect l="l" t="t" r="r" b="b"/>
                <a:pathLst>
                  <a:path w="1761768" h="9470390">
                    <a:moveTo>
                      <a:pt x="0" y="9470390"/>
                    </a:moveTo>
                    <a:lnTo>
                      <a:pt x="0" y="140941"/>
                    </a:lnTo>
                    <a:cubicBezTo>
                      <a:pt x="0" y="103561"/>
                      <a:pt x="14849" y="67712"/>
                      <a:pt x="41281" y="41281"/>
                    </a:cubicBezTo>
                    <a:cubicBezTo>
                      <a:pt x="67713" y="14849"/>
                      <a:pt x="103562" y="0"/>
                      <a:pt x="140942" y="0"/>
                    </a:cubicBezTo>
                    <a:lnTo>
                      <a:pt x="1620827" y="0"/>
                    </a:lnTo>
                    <a:cubicBezTo>
                      <a:pt x="1698667" y="0"/>
                      <a:pt x="1761768" y="63102"/>
                      <a:pt x="1761768" y="140941"/>
                    </a:cubicBezTo>
                    <a:lnTo>
                      <a:pt x="1761768" y="9470390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3840972" y="3038602"/>
                <a:ext cx="1761768" cy="7248398"/>
              </a:xfrm>
              <a:custGeom>
                <a:avLst/>
                <a:gdLst/>
                <a:ahLst/>
                <a:cxnLst/>
                <a:rect l="l" t="t" r="r" b="b"/>
                <a:pathLst>
                  <a:path w="1761768" h="7248398">
                    <a:moveTo>
                      <a:pt x="0" y="7248398"/>
                    </a:moveTo>
                    <a:lnTo>
                      <a:pt x="0" y="140942"/>
                    </a:lnTo>
                    <a:cubicBezTo>
                      <a:pt x="0" y="103561"/>
                      <a:pt x="14849" y="67712"/>
                      <a:pt x="41281" y="41281"/>
                    </a:cubicBezTo>
                    <a:cubicBezTo>
                      <a:pt x="67713" y="14849"/>
                      <a:pt x="103562" y="0"/>
                      <a:pt x="140942" y="0"/>
                    </a:cubicBezTo>
                    <a:lnTo>
                      <a:pt x="1620827" y="0"/>
                    </a:lnTo>
                    <a:cubicBezTo>
                      <a:pt x="1658207" y="0"/>
                      <a:pt x="1694056" y="14849"/>
                      <a:pt x="1720488" y="41281"/>
                    </a:cubicBezTo>
                    <a:cubicBezTo>
                      <a:pt x="1746919" y="67712"/>
                      <a:pt x="1761769" y="103561"/>
                      <a:pt x="1761769" y="140942"/>
                    </a:cubicBezTo>
                    <a:lnTo>
                      <a:pt x="1761769" y="7248398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id="36" name="Freeform 36"/>
              <p:cNvSpPr/>
              <p:nvPr/>
            </p:nvSpPr>
            <p:spPr>
              <a:xfrm>
                <a:off x="5761458" y="3120898"/>
                <a:ext cx="1761768" cy="7166102"/>
              </a:xfrm>
              <a:custGeom>
                <a:avLst/>
                <a:gdLst/>
                <a:ahLst/>
                <a:cxnLst/>
                <a:rect l="l" t="t" r="r" b="b"/>
                <a:pathLst>
                  <a:path w="1761768" h="7166102">
                    <a:moveTo>
                      <a:pt x="0" y="7166102"/>
                    </a:moveTo>
                    <a:lnTo>
                      <a:pt x="0" y="140941"/>
                    </a:lnTo>
                    <a:cubicBezTo>
                      <a:pt x="0" y="63102"/>
                      <a:pt x="63102" y="0"/>
                      <a:pt x="140942" y="0"/>
                    </a:cubicBezTo>
                    <a:lnTo>
                      <a:pt x="1620827" y="0"/>
                    </a:lnTo>
                    <a:cubicBezTo>
                      <a:pt x="1658207" y="0"/>
                      <a:pt x="1694056" y="14849"/>
                      <a:pt x="1720488" y="41281"/>
                    </a:cubicBezTo>
                    <a:cubicBezTo>
                      <a:pt x="1746919" y="67712"/>
                      <a:pt x="1761769" y="103561"/>
                      <a:pt x="1761769" y="140941"/>
                    </a:cubicBezTo>
                    <a:lnTo>
                      <a:pt x="1761769" y="7166102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id="37" name="Freeform 37"/>
              <p:cNvSpPr/>
              <p:nvPr/>
            </p:nvSpPr>
            <p:spPr>
              <a:xfrm>
                <a:off x="7681944" y="4026154"/>
                <a:ext cx="1761768" cy="6260846"/>
              </a:xfrm>
              <a:custGeom>
                <a:avLst/>
                <a:gdLst/>
                <a:ahLst/>
                <a:cxnLst/>
                <a:rect l="l" t="t" r="r" b="b"/>
                <a:pathLst>
                  <a:path w="1761768" h="6260846">
                    <a:moveTo>
                      <a:pt x="0" y="6260846"/>
                    </a:moveTo>
                    <a:lnTo>
                      <a:pt x="0" y="140942"/>
                    </a:lnTo>
                    <a:cubicBezTo>
                      <a:pt x="0" y="103561"/>
                      <a:pt x="14849" y="67712"/>
                      <a:pt x="41281" y="41281"/>
                    </a:cubicBezTo>
                    <a:cubicBezTo>
                      <a:pt x="67712" y="14849"/>
                      <a:pt x="103562" y="0"/>
                      <a:pt x="140942" y="0"/>
                    </a:cubicBezTo>
                    <a:lnTo>
                      <a:pt x="1620828" y="0"/>
                    </a:lnTo>
                    <a:cubicBezTo>
                      <a:pt x="1698667" y="0"/>
                      <a:pt x="1761769" y="63102"/>
                      <a:pt x="1761769" y="140942"/>
                    </a:cubicBezTo>
                    <a:lnTo>
                      <a:pt x="1761769" y="6260846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id="38" name="Freeform 38"/>
              <p:cNvSpPr/>
              <p:nvPr/>
            </p:nvSpPr>
            <p:spPr>
              <a:xfrm>
                <a:off x="9602431" y="4190746"/>
                <a:ext cx="1761768" cy="6096254"/>
              </a:xfrm>
              <a:custGeom>
                <a:avLst/>
                <a:gdLst/>
                <a:ahLst/>
                <a:cxnLst/>
                <a:rect l="l" t="t" r="r" b="b"/>
                <a:pathLst>
                  <a:path w="1761768" h="6096254">
                    <a:moveTo>
                      <a:pt x="0" y="6096254"/>
                    </a:moveTo>
                    <a:lnTo>
                      <a:pt x="0" y="140942"/>
                    </a:lnTo>
                    <a:cubicBezTo>
                      <a:pt x="0" y="63102"/>
                      <a:pt x="63102" y="1"/>
                      <a:pt x="140941" y="0"/>
                    </a:cubicBezTo>
                    <a:lnTo>
                      <a:pt x="1620827" y="0"/>
                    </a:lnTo>
                    <a:cubicBezTo>
                      <a:pt x="1698666" y="1"/>
                      <a:pt x="1761768" y="63102"/>
                      <a:pt x="1761768" y="140942"/>
                    </a:cubicBezTo>
                    <a:lnTo>
                      <a:pt x="1761768" y="6096254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id="39" name="Freeform 39"/>
              <p:cNvSpPr/>
              <p:nvPr/>
            </p:nvSpPr>
            <p:spPr>
              <a:xfrm>
                <a:off x="11522917" y="4931410"/>
                <a:ext cx="1761768" cy="5355590"/>
              </a:xfrm>
              <a:custGeom>
                <a:avLst/>
                <a:gdLst/>
                <a:ahLst/>
                <a:cxnLst/>
                <a:rect l="l" t="t" r="r" b="b"/>
                <a:pathLst>
                  <a:path w="1761768" h="5355590">
                    <a:moveTo>
                      <a:pt x="0" y="5355590"/>
                    </a:moveTo>
                    <a:lnTo>
                      <a:pt x="0" y="140942"/>
                    </a:lnTo>
                    <a:cubicBezTo>
                      <a:pt x="0" y="103561"/>
                      <a:pt x="14849" y="67712"/>
                      <a:pt x="41280" y="41281"/>
                    </a:cubicBezTo>
                    <a:cubicBezTo>
                      <a:pt x="67712" y="14849"/>
                      <a:pt x="103562" y="0"/>
                      <a:pt x="140942" y="0"/>
                    </a:cubicBezTo>
                    <a:lnTo>
                      <a:pt x="1620826" y="0"/>
                    </a:lnTo>
                    <a:cubicBezTo>
                      <a:pt x="1658207" y="0"/>
                      <a:pt x="1694056" y="14849"/>
                      <a:pt x="1720487" y="41281"/>
                    </a:cubicBezTo>
                    <a:cubicBezTo>
                      <a:pt x="1746920" y="67712"/>
                      <a:pt x="1761768" y="103561"/>
                      <a:pt x="1761768" y="140942"/>
                    </a:cubicBezTo>
                    <a:lnTo>
                      <a:pt x="1761768" y="5355590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id="40" name="Freeform 40"/>
              <p:cNvSpPr/>
              <p:nvPr/>
            </p:nvSpPr>
            <p:spPr>
              <a:xfrm>
                <a:off x="13443403" y="5013706"/>
                <a:ext cx="1761768" cy="5273294"/>
              </a:xfrm>
              <a:custGeom>
                <a:avLst/>
                <a:gdLst/>
                <a:ahLst/>
                <a:cxnLst/>
                <a:rect l="l" t="t" r="r" b="b"/>
                <a:pathLst>
                  <a:path w="1761768" h="5273294">
                    <a:moveTo>
                      <a:pt x="0" y="5273294"/>
                    </a:moveTo>
                    <a:lnTo>
                      <a:pt x="0" y="140941"/>
                    </a:lnTo>
                    <a:cubicBezTo>
                      <a:pt x="0" y="103561"/>
                      <a:pt x="14848" y="67712"/>
                      <a:pt x="41281" y="41281"/>
                    </a:cubicBezTo>
                    <a:cubicBezTo>
                      <a:pt x="67712" y="14849"/>
                      <a:pt x="103561" y="0"/>
                      <a:pt x="140941" y="0"/>
                    </a:cubicBezTo>
                    <a:lnTo>
                      <a:pt x="1620826" y="0"/>
                    </a:lnTo>
                    <a:cubicBezTo>
                      <a:pt x="1658207" y="0"/>
                      <a:pt x="1694056" y="14849"/>
                      <a:pt x="1720487" y="41281"/>
                    </a:cubicBezTo>
                    <a:cubicBezTo>
                      <a:pt x="1746919" y="67712"/>
                      <a:pt x="1761768" y="103561"/>
                      <a:pt x="1761768" y="140941"/>
                    </a:cubicBezTo>
                    <a:lnTo>
                      <a:pt x="1761768" y="5273294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id="41" name="Freeform 41"/>
              <p:cNvSpPr/>
              <p:nvPr/>
            </p:nvSpPr>
            <p:spPr>
              <a:xfrm>
                <a:off x="15363889" y="6330442"/>
                <a:ext cx="1761768" cy="3956558"/>
              </a:xfrm>
              <a:custGeom>
                <a:avLst/>
                <a:gdLst/>
                <a:ahLst/>
                <a:cxnLst/>
                <a:rect l="l" t="t" r="r" b="b"/>
                <a:pathLst>
                  <a:path w="1761768" h="3956558">
                    <a:moveTo>
                      <a:pt x="0" y="3956558"/>
                    </a:moveTo>
                    <a:lnTo>
                      <a:pt x="0" y="140941"/>
                    </a:lnTo>
                    <a:cubicBezTo>
                      <a:pt x="0" y="103561"/>
                      <a:pt x="14848" y="67712"/>
                      <a:pt x="41281" y="41281"/>
                    </a:cubicBezTo>
                    <a:cubicBezTo>
                      <a:pt x="67712" y="14849"/>
                      <a:pt x="103561" y="0"/>
                      <a:pt x="140941" y="0"/>
                    </a:cubicBezTo>
                    <a:lnTo>
                      <a:pt x="1620826" y="0"/>
                    </a:lnTo>
                    <a:cubicBezTo>
                      <a:pt x="1658207" y="0"/>
                      <a:pt x="1694056" y="14849"/>
                      <a:pt x="1720487" y="41281"/>
                    </a:cubicBezTo>
                    <a:cubicBezTo>
                      <a:pt x="1746919" y="67712"/>
                      <a:pt x="1761768" y="103561"/>
                      <a:pt x="1761768" y="140941"/>
                    </a:cubicBezTo>
                    <a:lnTo>
                      <a:pt x="1761768" y="3956558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id="42" name="Freeform 42"/>
              <p:cNvSpPr/>
              <p:nvPr/>
            </p:nvSpPr>
            <p:spPr>
              <a:xfrm>
                <a:off x="17284376" y="6741922"/>
                <a:ext cx="1761767" cy="3545078"/>
              </a:xfrm>
              <a:custGeom>
                <a:avLst/>
                <a:gdLst/>
                <a:ahLst/>
                <a:cxnLst/>
                <a:rect l="l" t="t" r="r" b="b"/>
                <a:pathLst>
                  <a:path w="1761767" h="3545078">
                    <a:moveTo>
                      <a:pt x="0" y="3545078"/>
                    </a:moveTo>
                    <a:lnTo>
                      <a:pt x="0" y="140942"/>
                    </a:lnTo>
                    <a:cubicBezTo>
                      <a:pt x="0" y="63102"/>
                      <a:pt x="63100" y="1"/>
                      <a:pt x="140940" y="0"/>
                    </a:cubicBezTo>
                    <a:lnTo>
                      <a:pt x="1620827" y="0"/>
                    </a:lnTo>
                    <a:cubicBezTo>
                      <a:pt x="1698667" y="1"/>
                      <a:pt x="1761767" y="63102"/>
                      <a:pt x="1761767" y="140942"/>
                    </a:cubicBezTo>
                    <a:lnTo>
                      <a:pt x="1761767" y="3545078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</p:grpSp>
      </p:grpSp>
      <p:sp>
        <p:nvSpPr>
          <p:cNvPr id="43" name="TextBox 43"/>
          <p:cNvSpPr txBox="1"/>
          <p:nvPr/>
        </p:nvSpPr>
        <p:spPr>
          <a:xfrm>
            <a:off x="8870653" y="1362575"/>
            <a:ext cx="9417347" cy="1668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7"/>
              </a:lnSpc>
            </a:pPr>
            <a:r>
              <a:rPr lang="en-US" sz="4798">
                <a:solidFill>
                  <a:srgbClr val="18A298"/>
                </a:solidFill>
                <a:latin typeface="Oswald Bold"/>
              </a:rPr>
              <a:t>Top 10 cities with highest Job opportunities</a:t>
            </a:r>
          </a:p>
        </p:txBody>
      </p:sp>
      <p:grpSp>
        <p:nvGrpSpPr>
          <p:cNvPr id="44" name="Group 44"/>
          <p:cNvGrpSpPr/>
          <p:nvPr/>
        </p:nvGrpSpPr>
        <p:grpSpPr>
          <a:xfrm>
            <a:off x="9728736" y="3055298"/>
            <a:ext cx="8175560" cy="6560554"/>
            <a:chOff x="0" y="0"/>
            <a:chExt cx="10900747" cy="8747406"/>
          </a:xfrm>
        </p:grpSpPr>
        <p:sp>
          <p:nvSpPr>
            <p:cNvPr id="45" name="TextBox 45"/>
            <p:cNvSpPr txBox="1"/>
            <p:nvPr/>
          </p:nvSpPr>
          <p:spPr>
            <a:xfrm rot="-2700000">
              <a:off x="167285" y="7349451"/>
              <a:ext cx="1301149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Bangalore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 rot="-2700000">
              <a:off x="410871" y="7674894"/>
              <a:ext cx="2221640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Work From Home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 rot="-2700000">
              <a:off x="2446924" y="7257873"/>
              <a:ext cx="1042126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Mumbai</a:t>
              </a:r>
            </a:p>
          </p:txBody>
        </p:sp>
        <p:sp>
          <p:nvSpPr>
            <p:cNvPr id="48" name="TextBox 48"/>
            <p:cNvSpPr txBox="1"/>
            <p:nvPr/>
          </p:nvSpPr>
          <p:spPr>
            <a:xfrm rot="-2700000">
              <a:off x="3432452" y="7275994"/>
              <a:ext cx="1093378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Gurgaon</a:t>
              </a:r>
            </a:p>
          </p:txBody>
        </p:sp>
        <p:sp>
          <p:nvSpPr>
            <p:cNvPr id="49" name="TextBox 49"/>
            <p:cNvSpPr txBox="1"/>
            <p:nvPr/>
          </p:nvSpPr>
          <p:spPr>
            <a:xfrm rot="-2700000">
              <a:off x="4177767" y="7393613"/>
              <a:ext cx="1426056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Hyderabad</a:t>
              </a:r>
            </a:p>
          </p:txBody>
        </p:sp>
        <p:sp>
          <p:nvSpPr>
            <p:cNvPr id="50" name="TextBox 50"/>
            <p:cNvSpPr txBox="1"/>
            <p:nvPr/>
          </p:nvSpPr>
          <p:spPr>
            <a:xfrm rot="-2700000">
              <a:off x="5867254" y="7120144"/>
              <a:ext cx="652569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Pune</a:t>
              </a:r>
            </a:p>
          </p:txBody>
        </p:sp>
        <p:sp>
          <p:nvSpPr>
            <p:cNvPr id="51" name="TextBox 51"/>
            <p:cNvSpPr txBox="1"/>
            <p:nvPr/>
          </p:nvSpPr>
          <p:spPr>
            <a:xfrm rot="-2700000">
              <a:off x="6802574" y="7159061"/>
              <a:ext cx="762643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Noida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 rot="-2700000">
              <a:off x="7906244" y="7128246"/>
              <a:ext cx="675484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Delhi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 rot="-2700000">
              <a:off x="8609821" y="7263154"/>
              <a:ext cx="1057062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Chennai</a:t>
              </a:r>
            </a:p>
          </p:txBody>
        </p:sp>
        <p:sp>
          <p:nvSpPr>
            <p:cNvPr id="54" name="TextBox 54"/>
            <p:cNvSpPr txBox="1"/>
            <p:nvPr/>
          </p:nvSpPr>
          <p:spPr>
            <a:xfrm rot="-2700000">
              <a:off x="9219008" y="7437160"/>
              <a:ext cx="1549225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Ahmedabad</a:t>
              </a:r>
            </a:p>
          </p:txBody>
        </p:sp>
        <p:grpSp>
          <p:nvGrpSpPr>
            <p:cNvPr id="55" name="Group 55"/>
            <p:cNvGrpSpPr>
              <a:grpSpLocks noChangeAspect="1"/>
            </p:cNvGrpSpPr>
            <p:nvPr/>
          </p:nvGrpSpPr>
          <p:grpSpPr>
            <a:xfrm>
              <a:off x="721110" y="153859"/>
              <a:ext cx="10179637" cy="6629014"/>
              <a:chOff x="0" y="0"/>
              <a:chExt cx="15796908" cy="102870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-6350"/>
                <a:ext cx="15796909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5796909" h="12700">
                    <a:moveTo>
                      <a:pt x="0" y="0"/>
                    </a:moveTo>
                    <a:lnTo>
                      <a:pt x="15796909" y="0"/>
                    </a:lnTo>
                    <a:lnTo>
                      <a:pt x="15796909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57" name="Freeform 57"/>
              <p:cNvSpPr/>
              <p:nvPr/>
            </p:nvSpPr>
            <p:spPr>
              <a:xfrm>
                <a:off x="0" y="2565400"/>
                <a:ext cx="15796909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5796909" h="12700">
                    <a:moveTo>
                      <a:pt x="0" y="0"/>
                    </a:moveTo>
                    <a:lnTo>
                      <a:pt x="15796909" y="0"/>
                    </a:lnTo>
                    <a:lnTo>
                      <a:pt x="15796909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58" name="Freeform 58"/>
              <p:cNvSpPr/>
              <p:nvPr/>
            </p:nvSpPr>
            <p:spPr>
              <a:xfrm>
                <a:off x="0" y="5137150"/>
                <a:ext cx="15796909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5796909" h="12700">
                    <a:moveTo>
                      <a:pt x="0" y="0"/>
                    </a:moveTo>
                    <a:lnTo>
                      <a:pt x="15796909" y="0"/>
                    </a:lnTo>
                    <a:lnTo>
                      <a:pt x="15796909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59" name="Freeform 59"/>
              <p:cNvSpPr/>
              <p:nvPr/>
            </p:nvSpPr>
            <p:spPr>
              <a:xfrm>
                <a:off x="0" y="7708900"/>
                <a:ext cx="15796909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5796909" h="12700">
                    <a:moveTo>
                      <a:pt x="0" y="0"/>
                    </a:moveTo>
                    <a:lnTo>
                      <a:pt x="15796909" y="0"/>
                    </a:lnTo>
                    <a:lnTo>
                      <a:pt x="15796909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60" name="Freeform 60"/>
              <p:cNvSpPr/>
              <p:nvPr/>
            </p:nvSpPr>
            <p:spPr>
              <a:xfrm>
                <a:off x="0" y="10280650"/>
                <a:ext cx="15796909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5796909" h="12700">
                    <a:moveTo>
                      <a:pt x="0" y="0"/>
                    </a:moveTo>
                    <a:lnTo>
                      <a:pt x="15796909" y="0"/>
                    </a:lnTo>
                    <a:lnTo>
                      <a:pt x="15796909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61" name="TextBox 61"/>
            <p:cNvSpPr txBox="1"/>
            <p:nvPr/>
          </p:nvSpPr>
          <p:spPr>
            <a:xfrm>
              <a:off x="0" y="-28575"/>
              <a:ext cx="590166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400 </a:t>
              </a:r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8184" y="1628678"/>
              <a:ext cx="581982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300 </a:t>
              </a:r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16982" y="3285932"/>
              <a:ext cx="573185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200 </a:t>
              </a:r>
            </a:p>
          </p:txBody>
        </p:sp>
        <p:sp>
          <p:nvSpPr>
            <p:cNvPr id="64" name="TextBox 64"/>
            <p:cNvSpPr txBox="1"/>
            <p:nvPr/>
          </p:nvSpPr>
          <p:spPr>
            <a:xfrm>
              <a:off x="24859" y="4943185"/>
              <a:ext cx="565308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100 </a:t>
              </a:r>
            </a:p>
          </p:txBody>
        </p:sp>
        <p:sp>
          <p:nvSpPr>
            <p:cNvPr id="65" name="TextBox 65"/>
            <p:cNvSpPr txBox="1"/>
            <p:nvPr/>
          </p:nvSpPr>
          <p:spPr>
            <a:xfrm>
              <a:off x="345568" y="6600439"/>
              <a:ext cx="244598" cy="3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65"/>
                </a:lnSpc>
              </a:pPr>
              <a:r>
                <a:rPr lang="en-US" sz="1546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66" name="Group 66"/>
            <p:cNvGrpSpPr>
              <a:grpSpLocks noChangeAspect="1"/>
            </p:cNvGrpSpPr>
            <p:nvPr/>
          </p:nvGrpSpPr>
          <p:grpSpPr>
            <a:xfrm>
              <a:off x="721110" y="1094401"/>
              <a:ext cx="10179637" cy="5688471"/>
              <a:chOff x="0" y="1459548"/>
              <a:chExt cx="15796908" cy="8827452"/>
            </a:xfrm>
          </p:grpSpPr>
          <p:sp>
            <p:nvSpPr>
              <p:cNvPr id="67" name="Freeform 67"/>
              <p:cNvSpPr/>
              <p:nvPr/>
            </p:nvSpPr>
            <p:spPr>
              <a:xfrm>
                <a:off x="0" y="1459548"/>
                <a:ext cx="1421722" cy="8827452"/>
              </a:xfrm>
              <a:custGeom>
                <a:avLst/>
                <a:gdLst/>
                <a:ahLst/>
                <a:cxnLst/>
                <a:rect l="l" t="t" r="r" b="b"/>
                <a:pathLst>
                  <a:path w="1421722" h="8827452">
                    <a:moveTo>
                      <a:pt x="0" y="8827452"/>
                    </a:moveTo>
                    <a:lnTo>
                      <a:pt x="0" y="383864"/>
                    </a:lnTo>
                    <a:cubicBezTo>
                      <a:pt x="0" y="171862"/>
                      <a:pt x="171862" y="0"/>
                      <a:pt x="383865" y="0"/>
                    </a:cubicBezTo>
                    <a:lnTo>
                      <a:pt x="1037857" y="0"/>
                    </a:lnTo>
                    <a:cubicBezTo>
                      <a:pt x="1249860" y="0"/>
                      <a:pt x="1421722" y="171862"/>
                      <a:pt x="1421722" y="383864"/>
                    </a:cubicBezTo>
                    <a:lnTo>
                      <a:pt x="1421722" y="8827452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68" name="Freeform 68"/>
              <p:cNvSpPr/>
              <p:nvPr/>
            </p:nvSpPr>
            <p:spPr>
              <a:xfrm>
                <a:off x="1597243" y="8763318"/>
                <a:ext cx="1421722" cy="1523682"/>
              </a:xfrm>
              <a:custGeom>
                <a:avLst/>
                <a:gdLst/>
                <a:ahLst/>
                <a:cxnLst/>
                <a:rect l="l" t="t" r="r" b="b"/>
                <a:pathLst>
                  <a:path w="1421722" h="1523682">
                    <a:moveTo>
                      <a:pt x="0" y="1523682"/>
                    </a:moveTo>
                    <a:lnTo>
                      <a:pt x="0" y="383865"/>
                    </a:lnTo>
                    <a:cubicBezTo>
                      <a:pt x="0" y="282058"/>
                      <a:pt x="40443" y="184420"/>
                      <a:pt x="112431" y="112431"/>
                    </a:cubicBezTo>
                    <a:cubicBezTo>
                      <a:pt x="184420" y="40442"/>
                      <a:pt x="282057" y="0"/>
                      <a:pt x="383865" y="0"/>
                    </a:cubicBezTo>
                    <a:lnTo>
                      <a:pt x="1037857" y="0"/>
                    </a:lnTo>
                    <a:cubicBezTo>
                      <a:pt x="1249860" y="0"/>
                      <a:pt x="1421722" y="171862"/>
                      <a:pt x="1421722" y="383865"/>
                    </a:cubicBezTo>
                    <a:lnTo>
                      <a:pt x="1421722" y="1523682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69" name="Freeform 69"/>
              <p:cNvSpPr/>
              <p:nvPr/>
            </p:nvSpPr>
            <p:spPr>
              <a:xfrm>
                <a:off x="3194486" y="8994775"/>
                <a:ext cx="1421722" cy="1292225"/>
              </a:xfrm>
              <a:custGeom>
                <a:avLst/>
                <a:gdLst/>
                <a:ahLst/>
                <a:cxnLst/>
                <a:rect l="l" t="t" r="r" b="b"/>
                <a:pathLst>
                  <a:path w="1421722" h="1292225">
                    <a:moveTo>
                      <a:pt x="0" y="1292225"/>
                    </a:moveTo>
                    <a:lnTo>
                      <a:pt x="0" y="383865"/>
                    </a:lnTo>
                    <a:cubicBezTo>
                      <a:pt x="0" y="171862"/>
                      <a:pt x="171862" y="0"/>
                      <a:pt x="383865" y="0"/>
                    </a:cubicBezTo>
                    <a:lnTo>
                      <a:pt x="1037857" y="0"/>
                    </a:lnTo>
                    <a:cubicBezTo>
                      <a:pt x="1249859" y="0"/>
                      <a:pt x="1421721" y="171862"/>
                      <a:pt x="1421721" y="383865"/>
                    </a:cubicBezTo>
                    <a:lnTo>
                      <a:pt x="1421721" y="1292225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70" name="Freeform 70"/>
              <p:cNvSpPr/>
              <p:nvPr/>
            </p:nvSpPr>
            <p:spPr>
              <a:xfrm>
                <a:off x="4791729" y="8994775"/>
                <a:ext cx="1421722" cy="1292225"/>
              </a:xfrm>
              <a:custGeom>
                <a:avLst/>
                <a:gdLst/>
                <a:ahLst/>
                <a:cxnLst/>
                <a:rect l="l" t="t" r="r" b="b"/>
                <a:pathLst>
                  <a:path w="1421722" h="1292225">
                    <a:moveTo>
                      <a:pt x="0" y="1292225"/>
                    </a:moveTo>
                    <a:lnTo>
                      <a:pt x="0" y="383865"/>
                    </a:lnTo>
                    <a:cubicBezTo>
                      <a:pt x="0" y="282058"/>
                      <a:pt x="40443" y="184420"/>
                      <a:pt x="112431" y="112431"/>
                    </a:cubicBezTo>
                    <a:cubicBezTo>
                      <a:pt x="184420" y="40442"/>
                      <a:pt x="282057" y="0"/>
                      <a:pt x="383865" y="0"/>
                    </a:cubicBezTo>
                    <a:lnTo>
                      <a:pt x="1037857" y="0"/>
                    </a:lnTo>
                    <a:cubicBezTo>
                      <a:pt x="1139664" y="0"/>
                      <a:pt x="1237301" y="40442"/>
                      <a:pt x="1309290" y="112431"/>
                    </a:cubicBezTo>
                    <a:cubicBezTo>
                      <a:pt x="1381279" y="184420"/>
                      <a:pt x="1421722" y="282058"/>
                      <a:pt x="1421722" y="383865"/>
                    </a:cubicBezTo>
                    <a:lnTo>
                      <a:pt x="1421722" y="1292225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71" name="Freeform 71"/>
              <p:cNvSpPr/>
              <p:nvPr/>
            </p:nvSpPr>
            <p:spPr>
              <a:xfrm>
                <a:off x="6388972" y="9020493"/>
                <a:ext cx="1421722" cy="1266507"/>
              </a:xfrm>
              <a:custGeom>
                <a:avLst/>
                <a:gdLst/>
                <a:ahLst/>
                <a:cxnLst/>
                <a:rect l="l" t="t" r="r" b="b"/>
                <a:pathLst>
                  <a:path w="1421722" h="1266507">
                    <a:moveTo>
                      <a:pt x="0" y="1266507"/>
                    </a:moveTo>
                    <a:lnTo>
                      <a:pt x="0" y="383865"/>
                    </a:lnTo>
                    <a:cubicBezTo>
                      <a:pt x="0" y="171862"/>
                      <a:pt x="171862" y="0"/>
                      <a:pt x="383864" y="0"/>
                    </a:cubicBezTo>
                    <a:lnTo>
                      <a:pt x="1037857" y="0"/>
                    </a:lnTo>
                    <a:cubicBezTo>
                      <a:pt x="1139664" y="0"/>
                      <a:pt x="1237302" y="40442"/>
                      <a:pt x="1309291" y="112431"/>
                    </a:cubicBezTo>
                    <a:cubicBezTo>
                      <a:pt x="1381279" y="184420"/>
                      <a:pt x="1421722" y="282058"/>
                      <a:pt x="1421722" y="383865"/>
                    </a:cubicBezTo>
                    <a:lnTo>
                      <a:pt x="1421722" y="1266507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72" name="Freeform 72"/>
              <p:cNvSpPr/>
              <p:nvPr/>
            </p:nvSpPr>
            <p:spPr>
              <a:xfrm>
                <a:off x="7986215" y="9251950"/>
                <a:ext cx="1421722" cy="1035050"/>
              </a:xfrm>
              <a:custGeom>
                <a:avLst/>
                <a:gdLst/>
                <a:ahLst/>
                <a:cxnLst/>
                <a:rect l="l" t="t" r="r" b="b"/>
                <a:pathLst>
                  <a:path w="1421722" h="1035050">
                    <a:moveTo>
                      <a:pt x="0" y="1035050"/>
                    </a:moveTo>
                    <a:lnTo>
                      <a:pt x="0" y="383865"/>
                    </a:lnTo>
                    <a:cubicBezTo>
                      <a:pt x="0" y="282058"/>
                      <a:pt x="40442" y="184420"/>
                      <a:pt x="112431" y="112431"/>
                    </a:cubicBezTo>
                    <a:cubicBezTo>
                      <a:pt x="184420" y="40442"/>
                      <a:pt x="282058" y="0"/>
                      <a:pt x="383865" y="0"/>
                    </a:cubicBezTo>
                    <a:lnTo>
                      <a:pt x="1037857" y="0"/>
                    </a:lnTo>
                    <a:cubicBezTo>
                      <a:pt x="1139664" y="0"/>
                      <a:pt x="1237302" y="40442"/>
                      <a:pt x="1309290" y="112431"/>
                    </a:cubicBezTo>
                    <a:cubicBezTo>
                      <a:pt x="1381279" y="184420"/>
                      <a:pt x="1421722" y="282058"/>
                      <a:pt x="1421722" y="383865"/>
                    </a:cubicBezTo>
                    <a:lnTo>
                      <a:pt x="1421722" y="1035050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73" name="Freeform 73"/>
              <p:cNvSpPr/>
              <p:nvPr/>
            </p:nvSpPr>
            <p:spPr>
              <a:xfrm>
                <a:off x="9583458" y="9457690"/>
                <a:ext cx="1421722" cy="829310"/>
              </a:xfrm>
              <a:custGeom>
                <a:avLst/>
                <a:gdLst/>
                <a:ahLst/>
                <a:cxnLst/>
                <a:rect l="l" t="t" r="r" b="b"/>
                <a:pathLst>
                  <a:path w="1421722" h="829310">
                    <a:moveTo>
                      <a:pt x="0" y="829310"/>
                    </a:moveTo>
                    <a:lnTo>
                      <a:pt x="0" y="383865"/>
                    </a:lnTo>
                    <a:cubicBezTo>
                      <a:pt x="0" y="282058"/>
                      <a:pt x="40442" y="184420"/>
                      <a:pt x="112431" y="112431"/>
                    </a:cubicBezTo>
                    <a:cubicBezTo>
                      <a:pt x="184419" y="40443"/>
                      <a:pt x="282058" y="0"/>
                      <a:pt x="383865" y="0"/>
                    </a:cubicBezTo>
                    <a:lnTo>
                      <a:pt x="1037856" y="0"/>
                    </a:lnTo>
                    <a:cubicBezTo>
                      <a:pt x="1139663" y="0"/>
                      <a:pt x="1237302" y="40443"/>
                      <a:pt x="1309290" y="112431"/>
                    </a:cubicBezTo>
                    <a:cubicBezTo>
                      <a:pt x="1381279" y="184420"/>
                      <a:pt x="1421721" y="282058"/>
                      <a:pt x="1421721" y="383865"/>
                    </a:cubicBezTo>
                    <a:lnTo>
                      <a:pt x="1421721" y="829310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74" name="Freeform 74"/>
              <p:cNvSpPr/>
              <p:nvPr/>
            </p:nvSpPr>
            <p:spPr>
              <a:xfrm>
                <a:off x="11180700" y="9509125"/>
                <a:ext cx="1421722" cy="777875"/>
              </a:xfrm>
              <a:custGeom>
                <a:avLst/>
                <a:gdLst/>
                <a:ahLst/>
                <a:cxnLst/>
                <a:rect l="l" t="t" r="r" b="b"/>
                <a:pathLst>
                  <a:path w="1421722" h="777875">
                    <a:moveTo>
                      <a:pt x="0" y="777875"/>
                    </a:moveTo>
                    <a:lnTo>
                      <a:pt x="0" y="383865"/>
                    </a:lnTo>
                    <a:cubicBezTo>
                      <a:pt x="0" y="282058"/>
                      <a:pt x="40443" y="184420"/>
                      <a:pt x="112432" y="112431"/>
                    </a:cubicBezTo>
                    <a:cubicBezTo>
                      <a:pt x="184420" y="40442"/>
                      <a:pt x="282058" y="0"/>
                      <a:pt x="383865" y="0"/>
                    </a:cubicBezTo>
                    <a:lnTo>
                      <a:pt x="1037857" y="0"/>
                    </a:lnTo>
                    <a:cubicBezTo>
                      <a:pt x="1139664" y="0"/>
                      <a:pt x="1237302" y="40442"/>
                      <a:pt x="1309291" y="112431"/>
                    </a:cubicBezTo>
                    <a:cubicBezTo>
                      <a:pt x="1381280" y="184420"/>
                      <a:pt x="1421722" y="282058"/>
                      <a:pt x="1421722" y="383865"/>
                    </a:cubicBezTo>
                    <a:lnTo>
                      <a:pt x="1421722" y="777875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75" name="Freeform 75"/>
              <p:cNvSpPr/>
              <p:nvPr/>
            </p:nvSpPr>
            <p:spPr>
              <a:xfrm>
                <a:off x="12777943" y="9740582"/>
                <a:ext cx="1421722" cy="546418"/>
              </a:xfrm>
              <a:custGeom>
                <a:avLst/>
                <a:gdLst/>
                <a:ahLst/>
                <a:cxnLst/>
                <a:rect l="l" t="t" r="r" b="b"/>
                <a:pathLst>
                  <a:path w="1421722" h="546418">
                    <a:moveTo>
                      <a:pt x="0" y="546418"/>
                    </a:moveTo>
                    <a:lnTo>
                      <a:pt x="0" y="383865"/>
                    </a:lnTo>
                    <a:cubicBezTo>
                      <a:pt x="0" y="282057"/>
                      <a:pt x="40443" y="184420"/>
                      <a:pt x="112432" y="112431"/>
                    </a:cubicBezTo>
                    <a:cubicBezTo>
                      <a:pt x="184421" y="40443"/>
                      <a:pt x="282058" y="0"/>
                      <a:pt x="383866" y="0"/>
                    </a:cubicBezTo>
                    <a:lnTo>
                      <a:pt x="1037857" y="0"/>
                    </a:lnTo>
                    <a:cubicBezTo>
                      <a:pt x="1139665" y="0"/>
                      <a:pt x="1237302" y="40443"/>
                      <a:pt x="1309290" y="112431"/>
                    </a:cubicBezTo>
                    <a:cubicBezTo>
                      <a:pt x="1381280" y="184420"/>
                      <a:pt x="1421722" y="282058"/>
                      <a:pt x="1421722" y="383865"/>
                    </a:cubicBezTo>
                    <a:lnTo>
                      <a:pt x="1421722" y="546418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76" name="Freeform 76"/>
              <p:cNvSpPr/>
              <p:nvPr/>
            </p:nvSpPr>
            <p:spPr>
              <a:xfrm>
                <a:off x="14375186" y="9972040"/>
                <a:ext cx="1421723" cy="314960"/>
              </a:xfrm>
              <a:custGeom>
                <a:avLst/>
                <a:gdLst/>
                <a:ahLst/>
                <a:cxnLst/>
                <a:rect l="l" t="t" r="r" b="b"/>
                <a:pathLst>
                  <a:path w="1421723" h="314960">
                    <a:moveTo>
                      <a:pt x="0" y="314960"/>
                    </a:moveTo>
                    <a:lnTo>
                      <a:pt x="0" y="314960"/>
                    </a:lnTo>
                    <a:cubicBezTo>
                      <a:pt x="0" y="231427"/>
                      <a:pt x="33184" y="151316"/>
                      <a:pt x="92250" y="92250"/>
                    </a:cubicBezTo>
                    <a:cubicBezTo>
                      <a:pt x="151316" y="33183"/>
                      <a:pt x="231428" y="0"/>
                      <a:pt x="314961" y="0"/>
                    </a:cubicBezTo>
                    <a:lnTo>
                      <a:pt x="1106762" y="0"/>
                    </a:lnTo>
                    <a:cubicBezTo>
                      <a:pt x="1190295" y="0"/>
                      <a:pt x="1270406" y="33183"/>
                      <a:pt x="1329472" y="92250"/>
                    </a:cubicBezTo>
                    <a:cubicBezTo>
                      <a:pt x="1388539" y="151316"/>
                      <a:pt x="1421723" y="231427"/>
                      <a:pt x="1421723" y="314960"/>
                    </a:cubicBezTo>
                    <a:lnTo>
                      <a:pt x="1421723" y="314960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205386" y="-114778"/>
            <a:ext cx="2409806" cy="2085577"/>
          </a:xfrm>
          <a:custGeom>
            <a:avLst/>
            <a:gdLst/>
            <a:ahLst/>
            <a:cxnLst/>
            <a:rect l="l" t="t" r="r" b="b"/>
            <a:pathLst>
              <a:path w="2409806" h="2085577">
                <a:moveTo>
                  <a:pt x="0" y="0"/>
                </a:moveTo>
                <a:lnTo>
                  <a:pt x="2409806" y="0"/>
                </a:lnTo>
                <a:lnTo>
                  <a:pt x="2409806" y="2085577"/>
                </a:lnTo>
                <a:lnTo>
                  <a:pt x="0" y="20855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4053"/>
            <a:ext cx="3235466" cy="1028693"/>
            <a:chOff x="0" y="0"/>
            <a:chExt cx="852139" cy="27093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52139" cy="270932"/>
            </a:xfrm>
            <a:custGeom>
              <a:avLst/>
              <a:gdLst/>
              <a:ahLst/>
              <a:cxnLst/>
              <a:rect l="l" t="t" r="r" b="b"/>
              <a:pathLst>
                <a:path w="852139" h="270932">
                  <a:moveTo>
                    <a:pt x="0" y="0"/>
                  </a:moveTo>
                  <a:lnTo>
                    <a:pt x="852139" y="0"/>
                  </a:lnTo>
                  <a:lnTo>
                    <a:pt x="852139" y="270932"/>
                  </a:lnTo>
                  <a:lnTo>
                    <a:pt x="0" y="270932"/>
                  </a:lnTo>
                  <a:close/>
                </a:path>
              </a:pathLst>
            </a:custGeom>
            <a:solidFill>
              <a:srgbClr val="40B0B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85750" y="1970799"/>
            <a:ext cx="9353535" cy="3689259"/>
          </a:xfrm>
          <a:custGeom>
            <a:avLst/>
            <a:gdLst/>
            <a:ahLst/>
            <a:cxnLst/>
            <a:rect l="l" t="t" r="r" b="b"/>
            <a:pathLst>
              <a:path w="9353535" h="3689259">
                <a:moveTo>
                  <a:pt x="0" y="0"/>
                </a:moveTo>
                <a:lnTo>
                  <a:pt x="9353535" y="0"/>
                </a:lnTo>
                <a:lnTo>
                  <a:pt x="9353535" y="3689259"/>
                </a:lnTo>
                <a:lnTo>
                  <a:pt x="0" y="36892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165" r="-7165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2169291" y="3311945"/>
            <a:ext cx="6118709" cy="1073419"/>
            <a:chOff x="0" y="0"/>
            <a:chExt cx="1611512" cy="28271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11512" cy="282711"/>
            </a:xfrm>
            <a:custGeom>
              <a:avLst/>
              <a:gdLst/>
              <a:ahLst/>
              <a:cxnLst/>
              <a:rect l="l" t="t" r="r" b="b"/>
              <a:pathLst>
                <a:path w="1611512" h="282711">
                  <a:moveTo>
                    <a:pt x="64530" y="0"/>
                  </a:moveTo>
                  <a:lnTo>
                    <a:pt x="1546982" y="0"/>
                  </a:lnTo>
                  <a:cubicBezTo>
                    <a:pt x="1564096" y="0"/>
                    <a:pt x="1580510" y="6799"/>
                    <a:pt x="1592611" y="18900"/>
                  </a:cubicBezTo>
                  <a:cubicBezTo>
                    <a:pt x="1604713" y="31002"/>
                    <a:pt x="1611512" y="47415"/>
                    <a:pt x="1611512" y="64530"/>
                  </a:cubicBezTo>
                  <a:lnTo>
                    <a:pt x="1611512" y="218182"/>
                  </a:lnTo>
                  <a:cubicBezTo>
                    <a:pt x="1611512" y="235296"/>
                    <a:pt x="1604713" y="251709"/>
                    <a:pt x="1592611" y="263811"/>
                  </a:cubicBezTo>
                  <a:cubicBezTo>
                    <a:pt x="1580510" y="275913"/>
                    <a:pt x="1564096" y="282711"/>
                    <a:pt x="1546982" y="282711"/>
                  </a:cubicBezTo>
                  <a:lnTo>
                    <a:pt x="64530" y="282711"/>
                  </a:lnTo>
                  <a:cubicBezTo>
                    <a:pt x="47415" y="282711"/>
                    <a:pt x="31002" y="275913"/>
                    <a:pt x="18900" y="263811"/>
                  </a:cubicBezTo>
                  <a:cubicBezTo>
                    <a:pt x="6799" y="251709"/>
                    <a:pt x="0" y="235296"/>
                    <a:pt x="0" y="218182"/>
                  </a:cubicBezTo>
                  <a:lnTo>
                    <a:pt x="0" y="64530"/>
                  </a:lnTo>
                  <a:cubicBezTo>
                    <a:pt x="0" y="47415"/>
                    <a:pt x="6799" y="31002"/>
                    <a:pt x="18900" y="18900"/>
                  </a:cubicBezTo>
                  <a:cubicBezTo>
                    <a:pt x="31002" y="6799"/>
                    <a:pt x="47415" y="0"/>
                    <a:pt x="64530" y="0"/>
                  </a:cubicBezTo>
                  <a:close/>
                </a:path>
              </a:pathLst>
            </a:custGeom>
            <a:solidFill>
              <a:srgbClr val="18A298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AutoShape 10"/>
          <p:cNvSpPr/>
          <p:nvPr/>
        </p:nvSpPr>
        <p:spPr>
          <a:xfrm flipH="1">
            <a:off x="10194050" y="3829604"/>
            <a:ext cx="1701630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169291" y="7414042"/>
            <a:ext cx="6118709" cy="1073419"/>
            <a:chOff x="0" y="0"/>
            <a:chExt cx="1611512" cy="28271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11512" cy="282711"/>
            </a:xfrm>
            <a:custGeom>
              <a:avLst/>
              <a:gdLst/>
              <a:ahLst/>
              <a:cxnLst/>
              <a:rect l="l" t="t" r="r" b="b"/>
              <a:pathLst>
                <a:path w="1611512" h="282711">
                  <a:moveTo>
                    <a:pt x="64530" y="0"/>
                  </a:moveTo>
                  <a:lnTo>
                    <a:pt x="1546982" y="0"/>
                  </a:lnTo>
                  <a:cubicBezTo>
                    <a:pt x="1564096" y="0"/>
                    <a:pt x="1580510" y="6799"/>
                    <a:pt x="1592611" y="18900"/>
                  </a:cubicBezTo>
                  <a:cubicBezTo>
                    <a:pt x="1604713" y="31002"/>
                    <a:pt x="1611512" y="47415"/>
                    <a:pt x="1611512" y="64530"/>
                  </a:cubicBezTo>
                  <a:lnTo>
                    <a:pt x="1611512" y="218182"/>
                  </a:lnTo>
                  <a:cubicBezTo>
                    <a:pt x="1611512" y="235296"/>
                    <a:pt x="1604713" y="251709"/>
                    <a:pt x="1592611" y="263811"/>
                  </a:cubicBezTo>
                  <a:cubicBezTo>
                    <a:pt x="1580510" y="275913"/>
                    <a:pt x="1564096" y="282711"/>
                    <a:pt x="1546982" y="282711"/>
                  </a:cubicBezTo>
                  <a:lnTo>
                    <a:pt x="64530" y="282711"/>
                  </a:lnTo>
                  <a:cubicBezTo>
                    <a:pt x="47415" y="282711"/>
                    <a:pt x="31002" y="275913"/>
                    <a:pt x="18900" y="263811"/>
                  </a:cubicBezTo>
                  <a:cubicBezTo>
                    <a:pt x="6799" y="251709"/>
                    <a:pt x="0" y="235296"/>
                    <a:pt x="0" y="218182"/>
                  </a:cubicBezTo>
                  <a:lnTo>
                    <a:pt x="0" y="64530"/>
                  </a:lnTo>
                  <a:cubicBezTo>
                    <a:pt x="0" y="47415"/>
                    <a:pt x="6799" y="31002"/>
                    <a:pt x="18900" y="18900"/>
                  </a:cubicBezTo>
                  <a:cubicBezTo>
                    <a:pt x="31002" y="6799"/>
                    <a:pt x="47415" y="0"/>
                    <a:pt x="64530" y="0"/>
                  </a:cubicBezTo>
                  <a:close/>
                </a:path>
              </a:pathLst>
            </a:custGeom>
            <a:solidFill>
              <a:srgbClr val="18A298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 flipH="1">
            <a:off x="10194050" y="8012664"/>
            <a:ext cx="1701630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5" name="Freeform 15"/>
          <p:cNvSpPr/>
          <p:nvPr/>
        </p:nvSpPr>
        <p:spPr>
          <a:xfrm>
            <a:off x="285750" y="6013614"/>
            <a:ext cx="9292953" cy="4121925"/>
          </a:xfrm>
          <a:custGeom>
            <a:avLst/>
            <a:gdLst/>
            <a:ahLst/>
            <a:cxnLst/>
            <a:rect l="l" t="t" r="r" b="b"/>
            <a:pathLst>
              <a:path w="9292953" h="4121925">
                <a:moveTo>
                  <a:pt x="0" y="0"/>
                </a:moveTo>
                <a:lnTo>
                  <a:pt x="9292953" y="0"/>
                </a:lnTo>
                <a:lnTo>
                  <a:pt x="9292953" y="4121925"/>
                </a:lnTo>
                <a:lnTo>
                  <a:pt x="0" y="41219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447" t="-6888" r="-5346" b="-9889"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5549630" y="108583"/>
            <a:ext cx="7188740" cy="920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59"/>
              </a:lnSpc>
            </a:pPr>
            <a:r>
              <a:rPr lang="en-US" sz="5399" u="sng">
                <a:solidFill>
                  <a:srgbClr val="40B0B1"/>
                </a:solidFill>
                <a:latin typeface="Oswald Bold"/>
              </a:rPr>
              <a:t>WEB DEVELOPMENT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-555586" y="157092"/>
            <a:ext cx="4346637" cy="646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swald Bold"/>
              </a:rPr>
              <a:t>JOB ANALYTICS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623304" y="7627219"/>
            <a:ext cx="530852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swald"/>
              </a:rPr>
              <a:t>Results user will get as an output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169291" y="3506072"/>
            <a:ext cx="611870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swald"/>
              </a:rPr>
              <a:t>User can Type the skills here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053"/>
            <a:ext cx="3235466" cy="1028693"/>
            <a:chOff x="0" y="0"/>
            <a:chExt cx="852139" cy="2709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2139" cy="270932"/>
            </a:xfrm>
            <a:custGeom>
              <a:avLst/>
              <a:gdLst/>
              <a:ahLst/>
              <a:cxnLst/>
              <a:rect l="l" t="t" r="r" b="b"/>
              <a:pathLst>
                <a:path w="852139" h="270932">
                  <a:moveTo>
                    <a:pt x="0" y="0"/>
                  </a:moveTo>
                  <a:lnTo>
                    <a:pt x="852139" y="0"/>
                  </a:lnTo>
                  <a:lnTo>
                    <a:pt x="852139" y="270932"/>
                  </a:lnTo>
                  <a:lnTo>
                    <a:pt x="0" y="270932"/>
                  </a:lnTo>
                  <a:close/>
                </a:path>
              </a:pathLst>
            </a:custGeom>
            <a:solidFill>
              <a:srgbClr val="40B0B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790236" y="-1775493"/>
            <a:ext cx="3561582" cy="3082387"/>
          </a:xfrm>
          <a:custGeom>
            <a:avLst/>
            <a:gdLst/>
            <a:ahLst/>
            <a:cxnLst/>
            <a:rect l="l" t="t" r="r" b="b"/>
            <a:pathLst>
              <a:path w="3561582" h="3082387">
                <a:moveTo>
                  <a:pt x="0" y="0"/>
                </a:moveTo>
                <a:lnTo>
                  <a:pt x="3561582" y="0"/>
                </a:lnTo>
                <a:lnTo>
                  <a:pt x="3561582" y="3082387"/>
                </a:lnTo>
                <a:lnTo>
                  <a:pt x="0" y="30823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-555586" y="157092"/>
            <a:ext cx="4346637" cy="646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swald Bold"/>
              </a:rPr>
              <a:t>JOB ANALYTICS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30B9E7-AD79-F4B7-B4DA-F5E37633B3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9" y="1866900"/>
            <a:ext cx="16631637" cy="7086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273</Words>
  <Application>Microsoft Office PowerPoint</Application>
  <PresentationFormat>Custom</PresentationFormat>
  <Paragraphs>92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Roboto Bold</vt:lpstr>
      <vt:lpstr>Oswald Bold</vt:lpstr>
      <vt:lpstr>Arial</vt:lpstr>
      <vt:lpstr>Alatsi</vt:lpstr>
      <vt:lpstr>Arial Black</vt:lpstr>
      <vt:lpstr>Oswald</vt:lpstr>
      <vt:lpstr>Calibri</vt:lpstr>
      <vt:lpstr>Oswald Bold Italics</vt:lpstr>
      <vt:lpstr>Comic Sans Bold Italics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JOB ANALYTICS</dc:title>
  <cp:lastModifiedBy>Amarjeet Roy</cp:lastModifiedBy>
  <cp:revision>5</cp:revision>
  <dcterms:created xsi:type="dcterms:W3CDTF">2006-08-16T00:00:00Z</dcterms:created>
  <dcterms:modified xsi:type="dcterms:W3CDTF">2023-08-11T15:29:20Z</dcterms:modified>
  <dc:identifier>DAFrKcXIdxE</dc:identifier>
</cp:coreProperties>
</file>

<file path=docProps/thumbnail.jpeg>
</file>